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4"/>
  </p:sldMasterIdLst>
  <p:notesMasterIdLst>
    <p:notesMasterId r:id="rId22"/>
  </p:notesMasterIdLst>
  <p:handoutMasterIdLst>
    <p:handoutMasterId r:id="rId23"/>
  </p:handoutMasterIdLst>
  <p:sldIdLst>
    <p:sldId id="373" r:id="rId5"/>
    <p:sldId id="420" r:id="rId6"/>
    <p:sldId id="405" r:id="rId7"/>
    <p:sldId id="409" r:id="rId8"/>
    <p:sldId id="406" r:id="rId9"/>
    <p:sldId id="407" r:id="rId10"/>
    <p:sldId id="374" r:id="rId11"/>
    <p:sldId id="419" r:id="rId12"/>
    <p:sldId id="411" r:id="rId13"/>
    <p:sldId id="421" r:id="rId14"/>
    <p:sldId id="422" r:id="rId15"/>
    <p:sldId id="427" r:id="rId16"/>
    <p:sldId id="429" r:id="rId17"/>
    <p:sldId id="430" r:id="rId18"/>
    <p:sldId id="431" r:id="rId19"/>
    <p:sldId id="432" r:id="rId20"/>
    <p:sldId id="428" r:id="rId21"/>
  </p:sldIdLst>
  <p:sldSz cx="9144000" cy="6858000" type="screen4x3"/>
  <p:notesSz cx="6735763" cy="98663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enTORE" id="{5FC81674-2195-4175-8C88-B2A1E6A47872}">
          <p14:sldIdLst>
            <p14:sldId id="373"/>
            <p14:sldId id="420"/>
            <p14:sldId id="405"/>
            <p14:sldId id="409"/>
            <p14:sldId id="406"/>
            <p14:sldId id="407"/>
            <p14:sldId id="374"/>
            <p14:sldId id="419"/>
            <p14:sldId id="411"/>
            <p14:sldId id="421"/>
            <p14:sldId id="422"/>
            <p14:sldId id="427"/>
            <p14:sldId id="429"/>
            <p14:sldId id="430"/>
            <p14:sldId id="431"/>
            <p14:sldId id="432"/>
            <p14:sldId id="428"/>
          </p14:sldIdLst>
        </p14:section>
        <p14:section name="Untitled Section" id="{DBCECBF6-D734-447B-AC8E-54AD9C3AD461}">
          <p14:sldIdLst/>
        </p14:section>
        <p14:section name="Hidden" id="{3B5C576E-F12E-41C1-92FC-3CE627A54915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riam" initials="M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15DC"/>
    <a:srgbClr val="095280"/>
    <a:srgbClr val="009900"/>
    <a:srgbClr val="326317"/>
    <a:srgbClr val="797979"/>
    <a:srgbClr val="5386A6"/>
    <a:srgbClr val="495357"/>
    <a:srgbClr val="355569"/>
    <a:srgbClr val="6D2609"/>
    <a:srgbClr val="57A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82772" autoAdjust="0"/>
  </p:normalViewPr>
  <p:slideViewPr>
    <p:cSldViewPr>
      <p:cViewPr>
        <p:scale>
          <a:sx n="70" d="100"/>
          <a:sy n="70" d="100"/>
        </p:scale>
        <p:origin x="-787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96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57256D-D47D-45A6-9F91-0243E60680E8}" type="doc">
      <dgm:prSet loTypeId="urn:microsoft.com/office/officeart/2005/8/layout/cycle3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IE"/>
        </a:p>
      </dgm:t>
    </dgm:pt>
    <dgm:pt modelId="{8EB3785C-2107-463E-BA91-0499EDB8F2EF}">
      <dgm:prSet phldrT="[Text]"/>
      <dgm:spPr/>
      <dgm:t>
        <a:bodyPr/>
        <a:lstStyle/>
        <a:p>
          <a:r>
            <a:rPr lang="en-IE" b="1" dirty="0" smtClean="0">
              <a:solidFill>
                <a:schemeClr val="bg1"/>
              </a:solidFill>
            </a:rPr>
            <a:t>Heifer Potential</a:t>
          </a:r>
          <a:endParaRPr lang="en-IE" b="1" dirty="0">
            <a:solidFill>
              <a:schemeClr val="bg1"/>
            </a:solidFill>
          </a:endParaRPr>
        </a:p>
      </dgm:t>
    </dgm:pt>
    <dgm:pt modelId="{15DD80BC-CC4E-4033-A380-09E955D4256C}" type="parTrans" cxnId="{CA5D6045-EA64-41FE-B5FD-D3139BD999A8}">
      <dgm:prSet/>
      <dgm:spPr/>
      <dgm:t>
        <a:bodyPr/>
        <a:lstStyle/>
        <a:p>
          <a:endParaRPr lang="en-IE" b="1">
            <a:solidFill>
              <a:schemeClr val="bg1"/>
            </a:solidFill>
          </a:endParaRPr>
        </a:p>
      </dgm:t>
    </dgm:pt>
    <dgm:pt modelId="{97846CAB-4179-439A-8404-20D98AD226D7}" type="sibTrans" cxnId="{CA5D6045-EA64-41FE-B5FD-D3139BD999A8}">
      <dgm:prSet/>
      <dgm:spPr/>
      <dgm:t>
        <a:bodyPr/>
        <a:lstStyle/>
        <a:p>
          <a:endParaRPr lang="en-IE" b="1">
            <a:solidFill>
              <a:schemeClr val="bg1"/>
            </a:solidFill>
          </a:endParaRPr>
        </a:p>
      </dgm:t>
    </dgm:pt>
    <dgm:pt modelId="{35239054-116C-4A03-BA43-7F2CF2D675F0}">
      <dgm:prSet phldrT="[Text]"/>
      <dgm:spPr/>
      <dgm:t>
        <a:bodyPr/>
        <a:lstStyle/>
        <a:p>
          <a:r>
            <a:rPr lang="en-IE" b="1" dirty="0" smtClean="0">
              <a:solidFill>
                <a:schemeClr val="bg1"/>
              </a:solidFill>
            </a:rPr>
            <a:t>Current Parity</a:t>
          </a:r>
          <a:endParaRPr lang="en-IE" b="1" dirty="0">
            <a:solidFill>
              <a:schemeClr val="bg1"/>
            </a:solidFill>
          </a:endParaRPr>
        </a:p>
      </dgm:t>
    </dgm:pt>
    <dgm:pt modelId="{49639D67-8ADE-43DC-AEE0-57812D2C9820}" type="parTrans" cxnId="{B9D436C7-61FC-4437-8095-07E786C9A33C}">
      <dgm:prSet/>
      <dgm:spPr/>
      <dgm:t>
        <a:bodyPr/>
        <a:lstStyle/>
        <a:p>
          <a:endParaRPr lang="en-IE" b="1">
            <a:solidFill>
              <a:schemeClr val="bg1"/>
            </a:solidFill>
          </a:endParaRPr>
        </a:p>
      </dgm:t>
    </dgm:pt>
    <dgm:pt modelId="{99BBBC45-F450-43C4-8AA5-0349CB7F40C5}" type="sibTrans" cxnId="{B9D436C7-61FC-4437-8095-07E786C9A33C}">
      <dgm:prSet/>
      <dgm:spPr/>
      <dgm:t>
        <a:bodyPr/>
        <a:lstStyle/>
        <a:p>
          <a:endParaRPr lang="en-IE" b="1">
            <a:solidFill>
              <a:schemeClr val="bg1"/>
            </a:solidFill>
          </a:endParaRPr>
        </a:p>
      </dgm:t>
    </dgm:pt>
    <dgm:pt modelId="{A2774718-B3E4-4677-85D3-5D0D719B969A}">
      <dgm:prSet phldrT="[Text]"/>
      <dgm:spPr/>
      <dgm:t>
        <a:bodyPr/>
        <a:lstStyle/>
        <a:p>
          <a:r>
            <a:rPr lang="en-IE" b="1" dirty="0" smtClean="0">
              <a:solidFill>
                <a:schemeClr val="bg1"/>
              </a:solidFill>
            </a:rPr>
            <a:t>Future Parity</a:t>
          </a:r>
          <a:endParaRPr lang="en-IE" b="1" dirty="0">
            <a:solidFill>
              <a:schemeClr val="bg1"/>
            </a:solidFill>
          </a:endParaRPr>
        </a:p>
      </dgm:t>
    </dgm:pt>
    <dgm:pt modelId="{C776B516-FA23-4304-B16C-C9AB786294EA}" type="parTrans" cxnId="{7DA2FAA3-A239-4FBC-9DB5-371338E23DDC}">
      <dgm:prSet/>
      <dgm:spPr/>
      <dgm:t>
        <a:bodyPr/>
        <a:lstStyle/>
        <a:p>
          <a:endParaRPr lang="en-IE" b="1">
            <a:solidFill>
              <a:schemeClr val="bg1"/>
            </a:solidFill>
          </a:endParaRPr>
        </a:p>
      </dgm:t>
    </dgm:pt>
    <dgm:pt modelId="{9BA031CF-0A97-4495-8BD1-2E86D7FBE67A}" type="sibTrans" cxnId="{7DA2FAA3-A239-4FBC-9DB5-371338E23DDC}">
      <dgm:prSet/>
      <dgm:spPr/>
      <dgm:t>
        <a:bodyPr/>
        <a:lstStyle/>
        <a:p>
          <a:endParaRPr lang="en-IE" b="1">
            <a:solidFill>
              <a:schemeClr val="bg1"/>
            </a:solidFill>
          </a:endParaRPr>
        </a:p>
      </dgm:t>
    </dgm:pt>
    <dgm:pt modelId="{80818774-DA27-43A8-8D61-B8F82D6995E5}">
      <dgm:prSet phldrT="[Text]"/>
      <dgm:spPr/>
      <dgm:t>
        <a:bodyPr/>
        <a:lstStyle/>
        <a:p>
          <a:r>
            <a:rPr lang="en-IE" b="1" dirty="0" smtClean="0">
              <a:solidFill>
                <a:schemeClr val="bg1"/>
              </a:solidFill>
            </a:rPr>
            <a:t>Replacement Cost</a:t>
          </a:r>
          <a:endParaRPr lang="en-IE" b="1" dirty="0">
            <a:solidFill>
              <a:schemeClr val="bg1"/>
            </a:solidFill>
          </a:endParaRPr>
        </a:p>
      </dgm:t>
    </dgm:pt>
    <dgm:pt modelId="{F2476057-FE7B-4E77-907B-027E310256FD}" type="parTrans" cxnId="{A094AF67-F0E1-43DD-A09E-A9B181EA9B04}">
      <dgm:prSet/>
      <dgm:spPr/>
      <dgm:t>
        <a:bodyPr/>
        <a:lstStyle/>
        <a:p>
          <a:endParaRPr lang="en-IE" b="1">
            <a:solidFill>
              <a:schemeClr val="bg1"/>
            </a:solidFill>
          </a:endParaRPr>
        </a:p>
      </dgm:t>
    </dgm:pt>
    <dgm:pt modelId="{E271E30E-FBBA-4BF9-B731-9222777EA5BC}" type="sibTrans" cxnId="{A094AF67-F0E1-43DD-A09E-A9B181EA9B04}">
      <dgm:prSet/>
      <dgm:spPr/>
      <dgm:t>
        <a:bodyPr/>
        <a:lstStyle/>
        <a:p>
          <a:endParaRPr lang="en-IE" b="1">
            <a:solidFill>
              <a:schemeClr val="bg1"/>
            </a:solidFill>
          </a:endParaRPr>
        </a:p>
      </dgm:t>
    </dgm:pt>
    <dgm:pt modelId="{143B43CE-13F0-4812-A546-9A455513D24B}" type="pres">
      <dgm:prSet presAssocID="{0957256D-D47D-45A6-9F91-0243E60680E8}" presName="Name0" presStyleCnt="0">
        <dgm:presLayoutVars>
          <dgm:dir/>
          <dgm:resizeHandles val="exact"/>
        </dgm:presLayoutVars>
      </dgm:prSet>
      <dgm:spPr/>
    </dgm:pt>
    <dgm:pt modelId="{F5A22152-E79C-46F7-9B44-FC2ACEB09FCE}" type="pres">
      <dgm:prSet presAssocID="{0957256D-D47D-45A6-9F91-0243E60680E8}" presName="cycle" presStyleCnt="0"/>
      <dgm:spPr/>
    </dgm:pt>
    <dgm:pt modelId="{5E73DA22-977B-460D-9A30-EFF16744621C}" type="pres">
      <dgm:prSet presAssocID="{8EB3785C-2107-463E-BA91-0499EDB8F2EF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8B984A0-EA9F-4C1E-AE82-E42E52D50260}" type="pres">
      <dgm:prSet presAssocID="{97846CAB-4179-439A-8404-20D98AD226D7}" presName="sibTransFirstNode" presStyleLbl="bgShp" presStyleIdx="0" presStyleCnt="1"/>
      <dgm:spPr/>
    </dgm:pt>
    <dgm:pt modelId="{C7C25C10-5C4C-4BC2-B447-8E44FAA3A735}" type="pres">
      <dgm:prSet presAssocID="{35239054-116C-4A03-BA43-7F2CF2D675F0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E1B3C48-29F2-45CF-B77A-70064DF34B50}" type="pres">
      <dgm:prSet presAssocID="{A2774718-B3E4-4677-85D3-5D0D719B969A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5AB4C4E-AF73-4170-94AE-BB361A00EC28}" type="pres">
      <dgm:prSet presAssocID="{80818774-DA27-43A8-8D61-B8F82D6995E5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5E1E8B81-AA9D-4A3E-8938-524E238854C6}" type="presOf" srcId="{0957256D-D47D-45A6-9F91-0243E60680E8}" destId="{143B43CE-13F0-4812-A546-9A455513D24B}" srcOrd="0" destOrd="0" presId="urn:microsoft.com/office/officeart/2005/8/layout/cycle3"/>
    <dgm:cxn modelId="{CA5D6045-EA64-41FE-B5FD-D3139BD999A8}" srcId="{0957256D-D47D-45A6-9F91-0243E60680E8}" destId="{8EB3785C-2107-463E-BA91-0499EDB8F2EF}" srcOrd="0" destOrd="0" parTransId="{15DD80BC-CC4E-4033-A380-09E955D4256C}" sibTransId="{97846CAB-4179-439A-8404-20D98AD226D7}"/>
    <dgm:cxn modelId="{A094AF67-F0E1-43DD-A09E-A9B181EA9B04}" srcId="{0957256D-D47D-45A6-9F91-0243E60680E8}" destId="{80818774-DA27-43A8-8D61-B8F82D6995E5}" srcOrd="3" destOrd="0" parTransId="{F2476057-FE7B-4E77-907B-027E310256FD}" sibTransId="{E271E30E-FBBA-4BF9-B731-9222777EA5BC}"/>
    <dgm:cxn modelId="{7DA2FAA3-A239-4FBC-9DB5-371338E23DDC}" srcId="{0957256D-D47D-45A6-9F91-0243E60680E8}" destId="{A2774718-B3E4-4677-85D3-5D0D719B969A}" srcOrd="2" destOrd="0" parTransId="{C776B516-FA23-4304-B16C-C9AB786294EA}" sibTransId="{9BA031CF-0A97-4495-8BD1-2E86D7FBE67A}"/>
    <dgm:cxn modelId="{26C79F92-3B5F-4C27-99C0-2B5B0574C70D}" type="presOf" srcId="{A2774718-B3E4-4677-85D3-5D0D719B969A}" destId="{1E1B3C48-29F2-45CF-B77A-70064DF34B50}" srcOrd="0" destOrd="0" presId="urn:microsoft.com/office/officeart/2005/8/layout/cycle3"/>
    <dgm:cxn modelId="{EB3C2FC4-03BF-4E5A-83A8-1A1330BED1BC}" type="presOf" srcId="{97846CAB-4179-439A-8404-20D98AD226D7}" destId="{48B984A0-EA9F-4C1E-AE82-E42E52D50260}" srcOrd="0" destOrd="0" presId="urn:microsoft.com/office/officeart/2005/8/layout/cycle3"/>
    <dgm:cxn modelId="{6F76B734-DB56-48F9-A238-51F33E3CAB48}" type="presOf" srcId="{35239054-116C-4A03-BA43-7F2CF2D675F0}" destId="{C7C25C10-5C4C-4BC2-B447-8E44FAA3A735}" srcOrd="0" destOrd="0" presId="urn:microsoft.com/office/officeart/2005/8/layout/cycle3"/>
    <dgm:cxn modelId="{E5AFBD2C-D87A-4A27-8940-5294F2364DC4}" type="presOf" srcId="{8EB3785C-2107-463E-BA91-0499EDB8F2EF}" destId="{5E73DA22-977B-460D-9A30-EFF16744621C}" srcOrd="0" destOrd="0" presId="urn:microsoft.com/office/officeart/2005/8/layout/cycle3"/>
    <dgm:cxn modelId="{61189621-317B-41E5-83E0-B2325DE08474}" type="presOf" srcId="{80818774-DA27-43A8-8D61-B8F82D6995E5}" destId="{65AB4C4E-AF73-4170-94AE-BB361A00EC28}" srcOrd="0" destOrd="0" presId="urn:microsoft.com/office/officeart/2005/8/layout/cycle3"/>
    <dgm:cxn modelId="{B9D436C7-61FC-4437-8095-07E786C9A33C}" srcId="{0957256D-D47D-45A6-9F91-0243E60680E8}" destId="{35239054-116C-4A03-BA43-7F2CF2D675F0}" srcOrd="1" destOrd="0" parTransId="{49639D67-8ADE-43DC-AEE0-57812D2C9820}" sibTransId="{99BBBC45-F450-43C4-8AA5-0349CB7F40C5}"/>
    <dgm:cxn modelId="{6AF9E3D8-447E-4C92-B57C-3047B6AC5D9C}" type="presParOf" srcId="{143B43CE-13F0-4812-A546-9A455513D24B}" destId="{F5A22152-E79C-46F7-9B44-FC2ACEB09FCE}" srcOrd="0" destOrd="0" presId="urn:microsoft.com/office/officeart/2005/8/layout/cycle3"/>
    <dgm:cxn modelId="{69E5BCA9-D117-4A1A-91D1-3F4D10E3E4F4}" type="presParOf" srcId="{F5A22152-E79C-46F7-9B44-FC2ACEB09FCE}" destId="{5E73DA22-977B-460D-9A30-EFF16744621C}" srcOrd="0" destOrd="0" presId="urn:microsoft.com/office/officeart/2005/8/layout/cycle3"/>
    <dgm:cxn modelId="{74A286F3-ACE1-4C61-A860-BF54EAF6496C}" type="presParOf" srcId="{F5A22152-E79C-46F7-9B44-FC2ACEB09FCE}" destId="{48B984A0-EA9F-4C1E-AE82-E42E52D50260}" srcOrd="1" destOrd="0" presId="urn:microsoft.com/office/officeart/2005/8/layout/cycle3"/>
    <dgm:cxn modelId="{0713C960-6058-4638-AEDF-06A0221B3B36}" type="presParOf" srcId="{F5A22152-E79C-46F7-9B44-FC2ACEB09FCE}" destId="{C7C25C10-5C4C-4BC2-B447-8E44FAA3A735}" srcOrd="2" destOrd="0" presId="urn:microsoft.com/office/officeart/2005/8/layout/cycle3"/>
    <dgm:cxn modelId="{9D258C2C-135E-47ED-9B44-DEC090FB16A7}" type="presParOf" srcId="{F5A22152-E79C-46F7-9B44-FC2ACEB09FCE}" destId="{1E1B3C48-29F2-45CF-B77A-70064DF34B50}" srcOrd="3" destOrd="0" presId="urn:microsoft.com/office/officeart/2005/8/layout/cycle3"/>
    <dgm:cxn modelId="{8259A582-00BC-40EB-A640-35E7697F7711}" type="presParOf" srcId="{F5A22152-E79C-46F7-9B44-FC2ACEB09FCE}" destId="{65AB4C4E-AF73-4170-94AE-BB361A00EC28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984A0-EA9F-4C1E-AE82-E42E52D50260}">
      <dsp:nvSpPr>
        <dsp:cNvPr id="0" name=""/>
        <dsp:cNvSpPr/>
      </dsp:nvSpPr>
      <dsp:spPr>
        <a:xfrm>
          <a:off x="2407445" y="-86950"/>
          <a:ext cx="3538036" cy="3538036"/>
        </a:xfrm>
        <a:prstGeom prst="circularArrow">
          <a:avLst>
            <a:gd name="adj1" fmla="val 4668"/>
            <a:gd name="adj2" fmla="val 272909"/>
            <a:gd name="adj3" fmla="val 12883408"/>
            <a:gd name="adj4" fmla="val 17995467"/>
            <a:gd name="adj5" fmla="val 4847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E73DA22-977B-460D-9A30-EFF16744621C}">
      <dsp:nvSpPr>
        <dsp:cNvPr id="0" name=""/>
        <dsp:cNvSpPr/>
      </dsp:nvSpPr>
      <dsp:spPr>
        <a:xfrm>
          <a:off x="3014069" y="392"/>
          <a:ext cx="2324789" cy="116239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b="1" kern="1200" dirty="0" smtClean="0">
              <a:solidFill>
                <a:schemeClr val="bg1"/>
              </a:solidFill>
            </a:rPr>
            <a:t>Heifer Potential</a:t>
          </a:r>
          <a:endParaRPr lang="en-IE" sz="2800" b="1" kern="1200" dirty="0">
            <a:solidFill>
              <a:schemeClr val="bg1"/>
            </a:solidFill>
          </a:endParaRPr>
        </a:p>
      </dsp:txBody>
      <dsp:txXfrm>
        <a:off x="3070812" y="57135"/>
        <a:ext cx="2211303" cy="1048908"/>
      </dsp:txXfrm>
    </dsp:sp>
    <dsp:sp modelId="{C7C25C10-5C4C-4BC2-B447-8E44FAA3A735}">
      <dsp:nvSpPr>
        <dsp:cNvPr id="0" name=""/>
        <dsp:cNvSpPr/>
      </dsp:nvSpPr>
      <dsp:spPr>
        <a:xfrm>
          <a:off x="4284459" y="1270782"/>
          <a:ext cx="2324789" cy="116239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b="1" kern="1200" dirty="0" smtClean="0">
              <a:solidFill>
                <a:schemeClr val="bg1"/>
              </a:solidFill>
            </a:rPr>
            <a:t>Current Parity</a:t>
          </a:r>
          <a:endParaRPr lang="en-IE" sz="2800" b="1" kern="1200" dirty="0">
            <a:solidFill>
              <a:schemeClr val="bg1"/>
            </a:solidFill>
          </a:endParaRPr>
        </a:p>
      </dsp:txBody>
      <dsp:txXfrm>
        <a:off x="4341202" y="1327525"/>
        <a:ext cx="2211303" cy="1048908"/>
      </dsp:txXfrm>
    </dsp:sp>
    <dsp:sp modelId="{1E1B3C48-29F2-45CF-B77A-70064DF34B50}">
      <dsp:nvSpPr>
        <dsp:cNvPr id="0" name=""/>
        <dsp:cNvSpPr/>
      </dsp:nvSpPr>
      <dsp:spPr>
        <a:xfrm>
          <a:off x="3014069" y="2541172"/>
          <a:ext cx="2324789" cy="116239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b="1" kern="1200" dirty="0" smtClean="0">
              <a:solidFill>
                <a:schemeClr val="bg1"/>
              </a:solidFill>
            </a:rPr>
            <a:t>Future Parity</a:t>
          </a:r>
          <a:endParaRPr lang="en-IE" sz="2800" b="1" kern="1200" dirty="0">
            <a:solidFill>
              <a:schemeClr val="bg1"/>
            </a:solidFill>
          </a:endParaRPr>
        </a:p>
      </dsp:txBody>
      <dsp:txXfrm>
        <a:off x="3070812" y="2597915"/>
        <a:ext cx="2211303" cy="1048908"/>
      </dsp:txXfrm>
    </dsp:sp>
    <dsp:sp modelId="{65AB4C4E-AF73-4170-94AE-BB361A00EC28}">
      <dsp:nvSpPr>
        <dsp:cNvPr id="0" name=""/>
        <dsp:cNvSpPr/>
      </dsp:nvSpPr>
      <dsp:spPr>
        <a:xfrm>
          <a:off x="1743679" y="1270782"/>
          <a:ext cx="2324789" cy="116239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b="1" kern="1200" dirty="0" smtClean="0">
              <a:solidFill>
                <a:schemeClr val="bg1"/>
              </a:solidFill>
            </a:rPr>
            <a:t>Replacement Cost</a:t>
          </a:r>
          <a:endParaRPr lang="en-IE" sz="2800" b="1" kern="1200" dirty="0">
            <a:solidFill>
              <a:schemeClr val="bg1"/>
            </a:solidFill>
          </a:endParaRPr>
        </a:p>
      </dsp:txBody>
      <dsp:txXfrm>
        <a:off x="1800422" y="1327525"/>
        <a:ext cx="2211303" cy="1048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564" cy="493869"/>
          </a:xfrm>
          <a:prstGeom prst="rect">
            <a:avLst/>
          </a:prstGeom>
        </p:spPr>
        <p:txBody>
          <a:bodyPr vert="horz" lIns="90768" tIns="45384" rIns="90768" bIns="4538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14627" y="0"/>
            <a:ext cx="2919564" cy="493869"/>
          </a:xfrm>
          <a:prstGeom prst="rect">
            <a:avLst/>
          </a:prstGeom>
        </p:spPr>
        <p:txBody>
          <a:bodyPr vert="horz" lIns="90768" tIns="45384" rIns="90768" bIns="45384" rtlCol="0"/>
          <a:lstStyle>
            <a:lvl1pPr algn="r">
              <a:defRPr sz="1200"/>
            </a:lvl1pPr>
          </a:lstStyle>
          <a:p>
            <a:fld id="{2EDB3E9B-4D63-45AF-9B8A-149ED0D3B146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370868"/>
            <a:ext cx="2919564" cy="493868"/>
          </a:xfrm>
          <a:prstGeom prst="rect">
            <a:avLst/>
          </a:prstGeom>
        </p:spPr>
        <p:txBody>
          <a:bodyPr vert="horz" lIns="90768" tIns="45384" rIns="90768" bIns="4538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14627" y="9370868"/>
            <a:ext cx="2919564" cy="493868"/>
          </a:xfrm>
          <a:prstGeom prst="rect">
            <a:avLst/>
          </a:prstGeom>
        </p:spPr>
        <p:txBody>
          <a:bodyPr vert="horz" lIns="90768" tIns="45384" rIns="90768" bIns="45384" rtlCol="0" anchor="b"/>
          <a:lstStyle>
            <a:lvl1pPr algn="r">
              <a:defRPr sz="1200"/>
            </a:lvl1pPr>
          </a:lstStyle>
          <a:p>
            <a:fld id="{3C79CAD4-8A7D-4D95-B524-E735D1587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44995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3316"/>
          </a:xfrm>
          <a:prstGeom prst="rect">
            <a:avLst/>
          </a:prstGeom>
        </p:spPr>
        <p:txBody>
          <a:bodyPr vert="horz" lIns="90768" tIns="45384" rIns="90768" bIns="45384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3316"/>
          </a:xfrm>
          <a:prstGeom prst="rect">
            <a:avLst/>
          </a:prstGeom>
        </p:spPr>
        <p:txBody>
          <a:bodyPr vert="horz" lIns="90768" tIns="45384" rIns="90768" bIns="45384" rtlCol="0"/>
          <a:lstStyle>
            <a:lvl1pPr algn="r">
              <a:defRPr sz="1200"/>
            </a:lvl1pPr>
          </a:lstStyle>
          <a:p>
            <a:fld id="{73CBC9CB-2B3D-4080-9CD2-96264341D616}" type="datetimeFigureOut">
              <a:rPr lang="nl-NL" smtClean="0"/>
              <a:t>17-3-2020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8" tIns="45384" rIns="90768" bIns="45384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</p:spPr>
        <p:txBody>
          <a:bodyPr vert="horz" lIns="90768" tIns="45384" rIns="90768" bIns="45384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0768" tIns="45384" rIns="90768" bIns="45384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0768" tIns="45384" rIns="90768" bIns="45384" rtlCol="0" anchor="b"/>
          <a:lstStyle>
            <a:lvl1pPr algn="r">
              <a:defRPr sz="1200"/>
            </a:lvl1pPr>
          </a:lstStyle>
          <a:p>
            <a:fld id="{56C7EF8D-CCDA-4527-9A4B-A84C45952C0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589400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7EF8D-CCDA-4527-9A4B-A84C45952C0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2452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7EF8D-CCDA-4527-9A4B-A84C45952C0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5756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7EF8D-CCDA-4527-9A4B-A84C45952C0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4626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7EF8D-CCDA-4527-9A4B-A84C45952C0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7291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7EF8D-CCDA-4527-9A4B-A84C45952C0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5756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7EF8D-CCDA-4527-9A4B-A84C45952C0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4626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7EF8D-CCDA-4527-9A4B-A84C45952C0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4843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7EF8D-CCDA-4527-9A4B-A84C45952C0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1103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7EF8D-CCDA-4527-9A4B-A84C45952C0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912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7EF8D-CCDA-4527-9A4B-A84C45952C0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912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7EF8D-CCDA-4527-9A4B-A84C45952C0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7291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49535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A772-5864-4707-8064-5BE83DD9AC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30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June 22, 2017 Paris, France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7524328" y="6356349"/>
            <a:ext cx="1162472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GenTORE KoM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A772-5864-4707-8064-5BE83DD9AC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772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June 22, 2017 Paris, France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7524328" y="6356349"/>
            <a:ext cx="1162472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GenTORE KoM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A772-5864-4707-8064-5BE83DD9AC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081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495357"/>
                </a:solidFill>
              </a:defRPr>
            </a:lvl2pPr>
            <a:lvl3pPr>
              <a:defRPr>
                <a:solidFill>
                  <a:srgbClr val="495357"/>
                </a:solidFill>
              </a:defRPr>
            </a:lvl3pPr>
            <a:lvl4pPr>
              <a:defRPr>
                <a:solidFill>
                  <a:srgbClr val="495357"/>
                </a:solidFill>
              </a:defRPr>
            </a:lvl4pPr>
            <a:lvl5pPr>
              <a:defRPr>
                <a:solidFill>
                  <a:srgbClr val="49535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June 22, 2017 Paris, France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7524328" y="6356349"/>
            <a:ext cx="1162472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GenTORE KoM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A772-5864-4707-8064-5BE83DD9AC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095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June 22, 2017 Paris, France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7524328" y="6356349"/>
            <a:ext cx="1162472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GenTORE KoM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A772-5864-4707-8064-5BE83DD9AC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243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June 22, 2017 Paris, France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7524328" y="6356349"/>
            <a:ext cx="1162472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GenTORE KoM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A772-5864-4707-8064-5BE83DD9AC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378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June 22, 2017 Paris, France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7524328" y="6356349"/>
            <a:ext cx="1162472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GenTORE KoM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A772-5864-4707-8064-5BE83DD9AC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20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June 22, 2017 Paris, France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7524328" y="6356349"/>
            <a:ext cx="1162472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GenTORE KoM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A772-5864-4707-8064-5BE83DD9AC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4881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June 22, 2017 Paris, France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7524328" y="6356349"/>
            <a:ext cx="1162472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GenTORE KoM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A772-5864-4707-8064-5BE83DD9AC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1658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June 22, 2017 Paris, France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7524328" y="6356349"/>
            <a:ext cx="1162472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GenTORE KoM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A772-5864-4707-8064-5BE83DD9AC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7829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June 22, 2017 Paris, France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7524328" y="6356349"/>
            <a:ext cx="1162472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GenTORE KoM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A772-5864-4707-8064-5BE83DD9AC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99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68619" y="6427104"/>
            <a:ext cx="504056" cy="2179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A772-5864-4707-8064-5BE83DD9AC16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49" y="273051"/>
            <a:ext cx="1314551" cy="1087716"/>
          </a:xfrm>
          <a:prstGeom prst="rect">
            <a:avLst/>
          </a:prstGeom>
        </p:spPr>
      </p:pic>
      <p:cxnSp>
        <p:nvCxnSpPr>
          <p:cNvPr id="9" name="Straight Connector 8"/>
          <p:cNvCxnSpPr>
            <a:cxnSpLocks/>
          </p:cNvCxnSpPr>
          <p:nvPr/>
        </p:nvCxnSpPr>
        <p:spPr>
          <a:xfrm>
            <a:off x="457200" y="6308006"/>
            <a:ext cx="83765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212" y="6381328"/>
            <a:ext cx="467544" cy="3095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16016" y="6313585"/>
            <a:ext cx="3650196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260"/>
              </a:lnSpc>
            </a:pPr>
            <a:r>
              <a:rPr lang="en-US" sz="900" dirty="0">
                <a:solidFill>
                  <a:srgbClr val="797979"/>
                </a:solidFill>
              </a:rPr>
              <a:t>This project has received funding from the European Union’s Horizon 2020 research and innovation program under Grant Agreement No</a:t>
            </a:r>
            <a:r>
              <a:rPr lang="en-GB" sz="900" b="0" i="0" kern="1200" dirty="0">
                <a:solidFill>
                  <a:srgbClr val="797979"/>
                </a:solidFill>
                <a:effectLst/>
                <a:latin typeface="+mn-lt"/>
                <a:ea typeface="+mn-ea"/>
                <a:cs typeface="+mn-cs"/>
              </a:rPr>
              <a:t> 727213</a:t>
            </a:r>
            <a:endParaRPr lang="en-GB" sz="1400" dirty="0">
              <a:solidFill>
                <a:srgbClr val="797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4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9528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49535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49535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49535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49535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338784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6600" dirty="0" err="1">
                <a:ln>
                  <a:solidFill>
                    <a:srgbClr val="355569"/>
                  </a:solidFill>
                </a:ln>
                <a:solidFill>
                  <a:srgbClr val="095280"/>
                </a:solidFill>
              </a:rPr>
              <a:t>GenTORE</a:t>
            </a:r>
            <a:endParaRPr lang="en-GB" sz="6600" dirty="0">
              <a:ln>
                <a:solidFill>
                  <a:srgbClr val="355569"/>
                </a:solidFill>
              </a:ln>
              <a:solidFill>
                <a:srgbClr val="09528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776864" cy="1752600"/>
          </a:xfrm>
        </p:spPr>
        <p:txBody>
          <a:bodyPr>
            <a:normAutofit/>
          </a:bodyPr>
          <a:lstStyle/>
          <a:p>
            <a:r>
              <a:rPr lang="en-GB" dirty="0" smtClean="0"/>
              <a:t>WP5 </a:t>
            </a:r>
            <a:r>
              <a:rPr lang="en-US" b="0" dirty="0"/>
              <a:t>	</a:t>
            </a:r>
          </a:p>
          <a:p>
            <a:endParaRPr lang="en-GB" dirty="0"/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1187421" y="2518253"/>
            <a:ext cx="692311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26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300" dirty="0">
                <a:solidFill>
                  <a:srgbClr val="355569"/>
                </a:solidFill>
              </a:rPr>
              <a:t>Gen</a:t>
            </a:r>
            <a:r>
              <a:rPr lang="en-GB" sz="3300" dirty="0">
                <a:solidFill>
                  <a:srgbClr val="5386A6"/>
                </a:solidFill>
              </a:rPr>
              <a:t>omic management </a:t>
            </a:r>
            <a:r>
              <a:rPr lang="en-GB" sz="3300" dirty="0">
                <a:solidFill>
                  <a:srgbClr val="355569"/>
                </a:solidFill>
              </a:rPr>
              <a:t>T</a:t>
            </a:r>
            <a:r>
              <a:rPr lang="en-GB" sz="3300" dirty="0">
                <a:solidFill>
                  <a:srgbClr val="5386A6"/>
                </a:solidFill>
              </a:rPr>
              <a:t>ools to </a:t>
            </a:r>
            <a:r>
              <a:rPr lang="en-GB" sz="3300" dirty="0">
                <a:solidFill>
                  <a:srgbClr val="355569"/>
                </a:solidFill>
              </a:rPr>
              <a:t>O</a:t>
            </a:r>
            <a:r>
              <a:rPr lang="en-GB" sz="3300" dirty="0">
                <a:solidFill>
                  <a:srgbClr val="5386A6"/>
                </a:solidFill>
              </a:rPr>
              <a:t>ptimise </a:t>
            </a:r>
            <a:r>
              <a:rPr lang="en-GB" sz="3300" dirty="0">
                <a:solidFill>
                  <a:srgbClr val="355569"/>
                </a:solidFill>
              </a:rPr>
              <a:t>R</a:t>
            </a:r>
            <a:r>
              <a:rPr lang="en-GB" sz="3300" dirty="0">
                <a:solidFill>
                  <a:srgbClr val="5386A6"/>
                </a:solidFill>
              </a:rPr>
              <a:t>esilience and </a:t>
            </a:r>
            <a:r>
              <a:rPr lang="en-GB" sz="3300" dirty="0">
                <a:solidFill>
                  <a:srgbClr val="355569"/>
                </a:solidFill>
              </a:rPr>
              <a:t>E</a:t>
            </a:r>
            <a:r>
              <a:rPr lang="en-GB" sz="3300" dirty="0">
                <a:solidFill>
                  <a:srgbClr val="5386A6"/>
                </a:solidFill>
              </a:rPr>
              <a:t>fficiency</a:t>
            </a:r>
            <a:endParaRPr lang="en-GB" sz="3000" dirty="0">
              <a:solidFill>
                <a:srgbClr val="5386A6"/>
              </a:solidFill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187421" y="4226601"/>
            <a:ext cx="6923112" cy="84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26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2400" dirty="0">
              <a:solidFill>
                <a:srgbClr val="355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2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C442-9229-4B56-B62A-37AED01C952A}" type="slidenum">
              <a:rPr lang="nl-NL" smtClean="0"/>
              <a:t>10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 dirty="0" smtClean="0"/>
              <a:t>Beef female’s Profit Potential</a:t>
            </a:r>
            <a:br>
              <a:rPr lang="en-IE" b="1" dirty="0" smtClean="0"/>
            </a:br>
            <a:r>
              <a:rPr lang="en-IE" b="1" dirty="0" smtClean="0"/>
              <a:t>Motivation</a:t>
            </a:r>
            <a:endParaRPr lang="en-IE" dirty="0"/>
          </a:p>
        </p:txBody>
      </p:sp>
      <p:sp>
        <p:nvSpPr>
          <p:cNvPr id="15" name="Rounded Rectangle 14"/>
          <p:cNvSpPr/>
          <p:nvPr/>
        </p:nvSpPr>
        <p:spPr>
          <a:xfrm>
            <a:off x="921852" y="4581128"/>
            <a:ext cx="7416824" cy="1584176"/>
          </a:xfrm>
          <a:prstGeom prst="roundRect">
            <a:avLst/>
          </a:prstGeom>
          <a:solidFill>
            <a:schemeClr val="bg2"/>
          </a:solidFill>
          <a:ln>
            <a:solidFill>
              <a:srgbClr val="F21A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b="1" u="sng" dirty="0" smtClean="0">
                <a:solidFill>
                  <a:srgbClr val="002060"/>
                </a:solidFill>
              </a:rPr>
              <a:t>Motivation</a:t>
            </a:r>
            <a:endParaRPr lang="en-IE" sz="2800" b="1" u="sng" dirty="0" smtClean="0">
              <a:solidFill>
                <a:srgbClr val="002060"/>
              </a:solidFill>
            </a:endParaRPr>
          </a:p>
          <a:p>
            <a:pPr algn="ctr"/>
            <a:r>
              <a:rPr lang="en-IE" sz="2800" b="1" dirty="0" smtClean="0">
                <a:solidFill>
                  <a:srgbClr val="002060"/>
                </a:solidFill>
              </a:rPr>
              <a:t>Which </a:t>
            </a:r>
            <a:r>
              <a:rPr lang="en-IE" sz="2800" b="1" dirty="0" smtClean="0">
                <a:solidFill>
                  <a:srgbClr val="002060"/>
                </a:solidFill>
              </a:rPr>
              <a:t>animal will make you the most money</a:t>
            </a:r>
            <a:r>
              <a:rPr lang="en-IE" sz="2800" b="1" dirty="0" smtClean="0">
                <a:solidFill>
                  <a:srgbClr val="002060"/>
                </a:solidFill>
              </a:rPr>
              <a:t>?</a:t>
            </a:r>
            <a:r>
              <a:rPr lang="en-IE" sz="2800" b="1" dirty="0" smtClean="0">
                <a:solidFill>
                  <a:srgbClr val="002060"/>
                </a:solidFill>
              </a:rPr>
              <a:t/>
            </a:r>
            <a:br>
              <a:rPr lang="en-IE" sz="2800" b="1" dirty="0" smtClean="0">
                <a:solidFill>
                  <a:srgbClr val="002060"/>
                </a:solidFill>
              </a:rPr>
            </a:br>
            <a:r>
              <a:rPr lang="en-IE" sz="2800" b="1" dirty="0" smtClean="0">
                <a:solidFill>
                  <a:srgbClr val="002060"/>
                </a:solidFill>
              </a:rPr>
              <a:t>How do you decide?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11" name="Picture 4" descr="Image result for beef cal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5472608" cy="3073782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11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C442-9229-4B56-B62A-37AED01C952A}" type="slidenum">
              <a:rPr lang="nl-NL" smtClean="0"/>
              <a:t>11</a:t>
            </a:fld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6635080" cy="1143000"/>
          </a:xfrm>
        </p:spPr>
        <p:txBody>
          <a:bodyPr>
            <a:normAutofit fontScale="90000"/>
          </a:bodyPr>
          <a:lstStyle/>
          <a:p>
            <a:r>
              <a:rPr lang="en-IE" b="1" dirty="0"/>
              <a:t>Beef female’s Profit Potential</a:t>
            </a:r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b="1" dirty="0" smtClean="0"/>
              <a:t>Objective</a:t>
            </a:r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179512" y="1484784"/>
            <a:ext cx="8856984" cy="1008112"/>
          </a:xfrm>
          <a:prstGeom prst="roundRect">
            <a:avLst/>
          </a:prstGeom>
          <a:solidFill>
            <a:srgbClr val="7030A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/>
              <a:t>Objective: </a:t>
            </a:r>
            <a:br>
              <a:rPr lang="en-IE" sz="2400" b="1" dirty="0" smtClean="0"/>
            </a:br>
            <a:r>
              <a:rPr lang="en-IE" sz="2400" b="1" dirty="0" smtClean="0"/>
              <a:t>Develop a index that predicts the </a:t>
            </a:r>
            <a:r>
              <a:rPr lang="en-IE" sz="2400" b="1" dirty="0" smtClean="0"/>
              <a:t>lifetime profit potential of a </a:t>
            </a:r>
            <a:br>
              <a:rPr lang="en-IE" sz="2400" b="1" dirty="0" smtClean="0"/>
            </a:br>
            <a:r>
              <a:rPr lang="en-IE" sz="2400" b="1" dirty="0" smtClean="0"/>
              <a:t>beef female</a:t>
            </a:r>
            <a:endParaRPr lang="en-US" sz="2400" b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94622515"/>
              </p:ext>
            </p:extLst>
          </p:nvPr>
        </p:nvGraphicFramePr>
        <p:xfrm>
          <a:off x="467544" y="2636912"/>
          <a:ext cx="8352928" cy="370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242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A772-5864-4707-8064-5BE83DD9AC16}" type="slidenum">
              <a:rPr lang="nl-NL" smtClean="0"/>
              <a:t>12</a:t>
            </a:fld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5"/>
          <a:stretch/>
        </p:blipFill>
        <p:spPr bwMode="auto">
          <a:xfrm>
            <a:off x="323528" y="4151563"/>
            <a:ext cx="3456384" cy="208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5"/>
          <a:stretch/>
        </p:blipFill>
        <p:spPr bwMode="auto">
          <a:xfrm>
            <a:off x="5868144" y="4224726"/>
            <a:ext cx="2060253" cy="220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23528" y="3717032"/>
            <a:ext cx="3456384" cy="43453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/>
              <a:t>Age at first calving</a:t>
            </a:r>
            <a:endParaRPr lang="en-IE" sz="2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220072" y="3737944"/>
            <a:ext cx="3456384" cy="43453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/>
              <a:t>Live-weight</a:t>
            </a:r>
            <a:endParaRPr lang="en-IE" sz="2400" b="1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en-IE" b="1" dirty="0"/>
              <a:t>Beef female’s Profit Potential</a:t>
            </a:r>
            <a:br>
              <a:rPr lang="en-IE" b="1" dirty="0"/>
            </a:br>
            <a:r>
              <a:rPr lang="en-IE" b="1" dirty="0"/>
              <a:t>Index Estimation</a:t>
            </a:r>
            <a:endParaRPr lang="en-IE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8" r="17845"/>
          <a:stretch/>
        </p:blipFill>
        <p:spPr bwMode="auto">
          <a:xfrm>
            <a:off x="4860032" y="220574"/>
            <a:ext cx="2617875" cy="184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1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en-IE" b="1" dirty="0"/>
              <a:t>Beef female’s Profit Potential</a:t>
            </a:r>
            <a:br>
              <a:rPr lang="en-IE" b="1" dirty="0"/>
            </a:br>
            <a:r>
              <a:rPr lang="en-IE" b="1" dirty="0"/>
              <a:t>Index Estimation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A772-5864-4707-8064-5BE83DD9AC16}" type="slidenum">
              <a:rPr lang="nl-NL" smtClean="0"/>
              <a:t>13</a:t>
            </a:fld>
            <a:endParaRPr lang="nl-NL"/>
          </a:p>
        </p:txBody>
      </p:sp>
      <p:sp>
        <p:nvSpPr>
          <p:cNvPr id="9" name="Rounded Rectangle 8"/>
          <p:cNvSpPr/>
          <p:nvPr/>
        </p:nvSpPr>
        <p:spPr>
          <a:xfrm>
            <a:off x="342449" y="3979931"/>
            <a:ext cx="2736304" cy="43453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/>
              <a:t>Docility</a:t>
            </a:r>
            <a:endParaRPr lang="en-IE" sz="2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309748" y="1919315"/>
            <a:ext cx="2750084" cy="43453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/>
              <a:t>Live-weight</a:t>
            </a:r>
            <a:endParaRPr lang="en-IE" sz="2400" b="1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5"/>
          <a:stretch/>
        </p:blipFill>
        <p:spPr bwMode="auto">
          <a:xfrm>
            <a:off x="342449" y="4437112"/>
            <a:ext cx="2736304" cy="165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8" r="17845"/>
          <a:stretch/>
        </p:blipFill>
        <p:spPr bwMode="auto">
          <a:xfrm>
            <a:off x="4860032" y="220574"/>
            <a:ext cx="2617875" cy="184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5"/>
          <a:stretch/>
        </p:blipFill>
        <p:spPr bwMode="auto">
          <a:xfrm>
            <a:off x="905881" y="2492896"/>
            <a:ext cx="1491286" cy="159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274" y="2458755"/>
            <a:ext cx="3649908" cy="244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4572000" y="2028914"/>
            <a:ext cx="4104456" cy="43453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/>
              <a:t>Progeny Traits (80%)</a:t>
            </a:r>
            <a:endParaRPr lang="en-IE" sz="2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4604387" y="4828190"/>
            <a:ext cx="4104456" cy="43453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/>
              <a:t>Replacement Index (20%)</a:t>
            </a:r>
            <a:endParaRPr lang="en-IE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505" y="5317678"/>
            <a:ext cx="2552871" cy="102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5896" y="1700808"/>
            <a:ext cx="7200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|</a:t>
            </a:r>
          </a:p>
          <a:p>
            <a:r>
              <a:rPr lang="en-IE" sz="2400" dirty="0" smtClean="0"/>
              <a:t>|</a:t>
            </a:r>
          </a:p>
          <a:p>
            <a:r>
              <a:rPr lang="en-IE" sz="2400" dirty="0" smtClean="0"/>
              <a:t>|</a:t>
            </a:r>
            <a:br>
              <a:rPr lang="en-IE" sz="2400" dirty="0" smtClean="0"/>
            </a:br>
            <a:r>
              <a:rPr lang="en-IE" sz="2400" dirty="0" smtClean="0"/>
              <a:t>|</a:t>
            </a:r>
            <a:br>
              <a:rPr lang="en-IE" sz="2400" dirty="0" smtClean="0"/>
            </a:br>
            <a:r>
              <a:rPr lang="en-IE" sz="2400" dirty="0" smtClean="0"/>
              <a:t>|</a:t>
            </a:r>
          </a:p>
          <a:p>
            <a:r>
              <a:rPr lang="en-IE" sz="2400" dirty="0" smtClean="0"/>
              <a:t>|</a:t>
            </a:r>
          </a:p>
          <a:p>
            <a:r>
              <a:rPr lang="en-IE" sz="2400" dirty="0" smtClean="0"/>
              <a:t>|</a:t>
            </a:r>
          </a:p>
          <a:p>
            <a:r>
              <a:rPr lang="en-IE" sz="2400" dirty="0"/>
              <a:t>|</a:t>
            </a:r>
            <a:r>
              <a:rPr lang="en-IE" sz="2400" dirty="0" smtClean="0"/>
              <a:t/>
            </a:r>
            <a:br>
              <a:rPr lang="en-IE" sz="2400" dirty="0" smtClean="0"/>
            </a:br>
            <a:r>
              <a:rPr lang="en-IE" sz="2400" dirty="0" smtClean="0"/>
              <a:t>|</a:t>
            </a:r>
          </a:p>
          <a:p>
            <a:r>
              <a:rPr lang="en-IE" sz="2400" dirty="0" smtClean="0"/>
              <a:t>|</a:t>
            </a:r>
          </a:p>
          <a:p>
            <a:r>
              <a:rPr lang="en-IE" sz="2400" dirty="0" smtClean="0"/>
              <a:t>|</a:t>
            </a:r>
          </a:p>
          <a:p>
            <a:r>
              <a:rPr lang="en-IE" sz="2400" dirty="0" smtClean="0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97645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A772-5864-4707-8064-5BE83DD9AC16}" type="slidenum">
              <a:rPr lang="nl-NL" smtClean="0"/>
              <a:t>14</a:t>
            </a:fld>
            <a:endParaRPr lang="nl-NL"/>
          </a:p>
        </p:txBody>
      </p:sp>
      <p:sp>
        <p:nvSpPr>
          <p:cNvPr id="9" name="Rounded Rectangle 8"/>
          <p:cNvSpPr/>
          <p:nvPr/>
        </p:nvSpPr>
        <p:spPr>
          <a:xfrm>
            <a:off x="1835696" y="1311919"/>
            <a:ext cx="1683900" cy="43453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Docility</a:t>
            </a:r>
            <a:endParaRPr lang="en-IE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66858" y="1314556"/>
            <a:ext cx="1491286" cy="43453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Live-weight</a:t>
            </a:r>
            <a:endParaRPr lang="en-IE" b="1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5"/>
          <a:stretch/>
        </p:blipFill>
        <p:spPr bwMode="auto">
          <a:xfrm>
            <a:off x="1692908" y="1749087"/>
            <a:ext cx="1969476" cy="118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5"/>
          <a:stretch/>
        </p:blipFill>
        <p:spPr bwMode="auto">
          <a:xfrm>
            <a:off x="179512" y="1831199"/>
            <a:ext cx="1035342" cy="110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258" y="2708920"/>
            <a:ext cx="2418383" cy="161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4572000" y="2028914"/>
            <a:ext cx="4104456" cy="43453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/>
              <a:t>Progeny Traits (80%)</a:t>
            </a:r>
            <a:endParaRPr lang="en-IE" sz="2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4604387" y="4828190"/>
            <a:ext cx="4104456" cy="43453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/>
              <a:t>Replacement Index (20%)</a:t>
            </a:r>
            <a:endParaRPr lang="en-IE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505" y="5317678"/>
            <a:ext cx="2552871" cy="102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635896" y="1700808"/>
            <a:ext cx="7200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|</a:t>
            </a:r>
          </a:p>
          <a:p>
            <a:r>
              <a:rPr lang="en-IE" sz="2400" dirty="0" smtClean="0"/>
              <a:t>|</a:t>
            </a:r>
          </a:p>
          <a:p>
            <a:r>
              <a:rPr lang="en-IE" sz="2400" dirty="0" smtClean="0"/>
              <a:t>|</a:t>
            </a:r>
            <a:br>
              <a:rPr lang="en-IE" sz="2400" dirty="0" smtClean="0"/>
            </a:br>
            <a:r>
              <a:rPr lang="en-IE" sz="2400" dirty="0" smtClean="0"/>
              <a:t>|</a:t>
            </a:r>
            <a:br>
              <a:rPr lang="en-IE" sz="2400" dirty="0" smtClean="0"/>
            </a:br>
            <a:r>
              <a:rPr lang="en-IE" sz="2400" dirty="0" smtClean="0"/>
              <a:t>|</a:t>
            </a:r>
          </a:p>
          <a:p>
            <a:r>
              <a:rPr lang="en-IE" sz="2400" dirty="0" smtClean="0"/>
              <a:t>|</a:t>
            </a:r>
          </a:p>
          <a:p>
            <a:r>
              <a:rPr lang="en-IE" sz="2400" dirty="0" smtClean="0"/>
              <a:t>|</a:t>
            </a:r>
          </a:p>
          <a:p>
            <a:r>
              <a:rPr lang="en-IE" sz="2400" dirty="0"/>
              <a:t>|</a:t>
            </a:r>
            <a:r>
              <a:rPr lang="en-IE" sz="2400" dirty="0" smtClean="0"/>
              <a:t/>
            </a:r>
            <a:br>
              <a:rPr lang="en-IE" sz="2400" dirty="0" smtClean="0"/>
            </a:br>
            <a:r>
              <a:rPr lang="en-IE" sz="2400" dirty="0" smtClean="0"/>
              <a:t>|</a:t>
            </a:r>
          </a:p>
          <a:p>
            <a:r>
              <a:rPr lang="en-IE" sz="2400" dirty="0" smtClean="0"/>
              <a:t>|</a:t>
            </a:r>
          </a:p>
          <a:p>
            <a:r>
              <a:rPr lang="en-IE" sz="2400" dirty="0" smtClean="0"/>
              <a:t>|</a:t>
            </a:r>
          </a:p>
          <a:p>
            <a:r>
              <a:rPr lang="en-IE" sz="2400" dirty="0" smtClean="0"/>
              <a:t>|</a:t>
            </a:r>
          </a:p>
        </p:txBody>
      </p:sp>
      <p:pic>
        <p:nvPicPr>
          <p:cNvPr id="6146" name="Picture 2" descr="Image result for beef calv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4" y="3427217"/>
            <a:ext cx="3078944" cy="172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296224" y="3009572"/>
            <a:ext cx="3078944" cy="41942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/>
              <a:t>Calving Traits</a:t>
            </a:r>
            <a:endParaRPr lang="en-IE" sz="24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782" y="2937564"/>
            <a:ext cx="2431267" cy="136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135550" y="2570097"/>
            <a:ext cx="485605" cy="360040"/>
          </a:xfrm>
          <a:prstGeom prst="ellipse">
            <a:avLst/>
          </a:prstGeom>
          <a:solidFill>
            <a:srgbClr val="F715DC"/>
          </a:solidFill>
          <a:ln>
            <a:solidFill>
              <a:srgbClr val="F71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/>
              <a:t>6</a:t>
            </a:r>
            <a:endParaRPr lang="en-IE" sz="2400" b="1" dirty="0"/>
          </a:p>
        </p:txBody>
      </p:sp>
      <p:sp>
        <p:nvSpPr>
          <p:cNvPr id="20" name="Oval 19"/>
          <p:cNvSpPr/>
          <p:nvPr/>
        </p:nvSpPr>
        <p:spPr>
          <a:xfrm>
            <a:off x="4778558" y="2577524"/>
            <a:ext cx="485605" cy="360040"/>
          </a:xfrm>
          <a:prstGeom prst="ellipse">
            <a:avLst/>
          </a:prstGeom>
          <a:solidFill>
            <a:srgbClr val="F715DC"/>
          </a:solidFill>
          <a:ln>
            <a:solidFill>
              <a:srgbClr val="F71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/>
              <a:t>7</a:t>
            </a:r>
            <a:endParaRPr lang="en-IE" sz="2400" b="1" dirty="0"/>
          </a:p>
        </p:txBody>
      </p:sp>
      <p:sp>
        <p:nvSpPr>
          <p:cNvPr id="21" name="Oval 20"/>
          <p:cNvSpPr/>
          <p:nvPr/>
        </p:nvSpPr>
        <p:spPr>
          <a:xfrm>
            <a:off x="5421689" y="2598440"/>
            <a:ext cx="485605" cy="360040"/>
          </a:xfrm>
          <a:prstGeom prst="ellipse">
            <a:avLst/>
          </a:prstGeom>
          <a:solidFill>
            <a:srgbClr val="F715DC"/>
          </a:solidFill>
          <a:ln>
            <a:solidFill>
              <a:srgbClr val="F71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/>
              <a:t>8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858" y="5157192"/>
            <a:ext cx="3595526" cy="111715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/>
              <a:t>+ Predictions of Fertility and Survival</a:t>
            </a:r>
            <a:endParaRPr lang="en-IE" sz="2400" b="1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en-IE" b="1" dirty="0"/>
              <a:t>Beef female’s Profit Potential</a:t>
            </a:r>
            <a:br>
              <a:rPr lang="en-IE" b="1" dirty="0"/>
            </a:br>
            <a:r>
              <a:rPr lang="en-IE" b="1" dirty="0"/>
              <a:t>Index Estimation</a:t>
            </a:r>
            <a:endParaRPr lang="en-IE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8" r="17845"/>
          <a:stretch/>
        </p:blipFill>
        <p:spPr bwMode="auto">
          <a:xfrm>
            <a:off x="4860032" y="220574"/>
            <a:ext cx="2617875" cy="184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75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875562" y="3779748"/>
                <a:ext cx="609096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E" sz="9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E" sz="9600" b="0" i="1" smtClean="0">
                              <a:latin typeface="Cambria Math"/>
                            </a:rPr>
                            <m:t>                 </m:t>
                          </m:r>
                        </m:e>
                      </m:d>
                    </m:oMath>
                  </m:oMathPara>
                </a14:m>
                <a:endParaRPr lang="en-IE" sz="96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562" y="3779748"/>
                <a:ext cx="6090963" cy="15696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A772-5864-4707-8064-5BE83DD9AC16}" type="slidenum">
              <a:rPr lang="nl-NL" smtClean="0"/>
              <a:t>15</a:t>
            </a:fld>
            <a:endParaRPr lang="nl-NL"/>
          </a:p>
        </p:txBody>
      </p:sp>
      <p:sp>
        <p:nvSpPr>
          <p:cNvPr id="15" name="Rounded Rectangle 14"/>
          <p:cNvSpPr/>
          <p:nvPr/>
        </p:nvSpPr>
        <p:spPr>
          <a:xfrm>
            <a:off x="107504" y="3877445"/>
            <a:ext cx="2390044" cy="129614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/>
              <a:t>Animal’s life left to Replace</a:t>
            </a:r>
            <a:endParaRPr lang="en-IE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84392" y="2463445"/>
            <a:ext cx="7692063" cy="43453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/>
              <a:t>Replacement Cost</a:t>
            </a:r>
            <a:endParaRPr lang="en-IE" sz="2400" b="1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7"/>
          <a:stretch/>
        </p:blipFill>
        <p:spPr bwMode="auto">
          <a:xfrm>
            <a:off x="6259755" y="3284984"/>
            <a:ext cx="1696621" cy="199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497548" y="4056746"/>
                <a:ext cx="73756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6000" b="1" i="1" smtClean="0"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IE" sz="6000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548" y="4056746"/>
                <a:ext cx="737562" cy="10156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1" name="Picture 1" descr="C:\Users\Fiona.Dunne\AppData\Local\Microsoft\Windows\Temporary Internet Files\Content.IE5\M6NV1G1F\90px-Euro_sign.svg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28" y="3885084"/>
            <a:ext cx="685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639" y="3933055"/>
            <a:ext cx="1674125" cy="126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364088" y="4149080"/>
                <a:ext cx="7920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4800" b="1" i="1" smtClean="0">
                          <a:latin typeface="Cambria Math"/>
                          <a:ea typeface="Cambria Math"/>
                        </a:rPr>
                        <m:t>−</m:t>
                      </m:r>
                    </m:oMath>
                  </m:oMathPara>
                </a14:m>
                <a:endParaRPr lang="en-IE" sz="48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149080"/>
                <a:ext cx="792088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en-IE" b="1" dirty="0"/>
              <a:t>Beef female’s Profit Potential</a:t>
            </a:r>
            <a:br>
              <a:rPr lang="en-IE" b="1" dirty="0"/>
            </a:br>
            <a:r>
              <a:rPr lang="en-IE" b="1" dirty="0"/>
              <a:t>Index Estimation</a:t>
            </a:r>
            <a:endParaRPr lang="en-IE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8" r="17845"/>
          <a:stretch/>
        </p:blipFill>
        <p:spPr bwMode="auto">
          <a:xfrm>
            <a:off x="4860032" y="220574"/>
            <a:ext cx="2617875" cy="184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30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A772-5864-4707-8064-5BE83DD9AC16}" type="slidenum">
              <a:rPr lang="nl-NL" smtClean="0"/>
              <a:t>16</a:t>
            </a:fld>
            <a:endParaRPr lang="nl-NL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en-IE" b="1" dirty="0"/>
              <a:t>Beef female’s Profit Potential</a:t>
            </a:r>
            <a:br>
              <a:rPr lang="en-IE" b="1" dirty="0"/>
            </a:br>
            <a:r>
              <a:rPr lang="en-IE" b="1" dirty="0"/>
              <a:t>Index Estimation</a:t>
            </a:r>
            <a:endParaRPr lang="en-IE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8" r="17845"/>
          <a:stretch/>
        </p:blipFill>
        <p:spPr bwMode="auto">
          <a:xfrm>
            <a:off x="4860032" y="220574"/>
            <a:ext cx="2617875" cy="184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74" y="3068960"/>
            <a:ext cx="6754813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62607" y="2026967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Used various fixed and random effect solutions to estimate a beef female’s total merit for a given trait</a:t>
            </a:r>
            <a:endParaRPr lang="en-IE" sz="2400" b="1" dirty="0"/>
          </a:p>
        </p:txBody>
      </p:sp>
    </p:spTree>
    <p:extLst>
      <p:ext uri="{BB962C8B-B14F-4D97-AF65-F5344CB8AC3E}">
        <p14:creationId xmlns:p14="http://schemas.microsoft.com/office/powerpoint/2010/main" val="273953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A772-5864-4707-8064-5BE83DD9AC16}" type="slidenum">
              <a:rPr lang="nl-NL" smtClean="0"/>
              <a:t>17</a:t>
            </a:fld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Currently working on validation</a:t>
            </a:r>
            <a:endParaRPr lang="en-IE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en-IE" b="1" dirty="0"/>
              <a:t>Beef female’s Profit Potential</a:t>
            </a:r>
            <a:br>
              <a:rPr lang="en-IE" b="1" dirty="0"/>
            </a:br>
            <a:endParaRPr lang="en-IE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8" r="17845"/>
          <a:stretch/>
        </p:blipFill>
        <p:spPr bwMode="auto">
          <a:xfrm>
            <a:off x="1979712" y="2348880"/>
            <a:ext cx="5295369" cy="372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20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Beef </a:t>
            </a:r>
            <a:r>
              <a:rPr lang="en-GB" sz="4000" dirty="0" smtClean="0"/>
              <a:t>decision support tools</a:t>
            </a:r>
            <a:endParaRPr lang="en-GB" sz="3000" dirty="0">
              <a:solidFill>
                <a:srgbClr val="5386A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C442-9229-4B56-B62A-37AED01C952A}" type="slidenum">
              <a:rPr lang="nl-NL" smtClean="0"/>
              <a:t>2</a:t>
            </a:fld>
            <a:endParaRPr lang="nl-NL" dirty="0"/>
          </a:p>
        </p:txBody>
      </p:sp>
      <p:pic>
        <p:nvPicPr>
          <p:cNvPr id="3074" name="Picture 2" descr="Image result for beef cal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3384376" cy="175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beef ca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3096"/>
            <a:ext cx="3168352" cy="177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beef carca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94" y="4315797"/>
            <a:ext cx="3011667" cy="169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 rot="8872337">
            <a:off x="2215097" y="3371713"/>
            <a:ext cx="1512168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ight Arrow 8"/>
          <p:cNvSpPr/>
          <p:nvPr/>
        </p:nvSpPr>
        <p:spPr>
          <a:xfrm rot="12727663" flipH="1">
            <a:off x="4146820" y="3368104"/>
            <a:ext cx="1512168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480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C442-9229-4B56-B62A-37AED01C952A}" type="slidenum">
              <a:rPr lang="nl-NL" smtClean="0"/>
              <a:t>3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 dirty="0"/>
              <a:t>Beef’s Own </a:t>
            </a:r>
            <a:r>
              <a:rPr lang="en-IE" b="1" dirty="0" smtClean="0"/>
              <a:t>Worth</a:t>
            </a:r>
            <a:br>
              <a:rPr lang="en-IE" b="1" dirty="0" smtClean="0"/>
            </a:br>
            <a:r>
              <a:rPr lang="en-IE" b="1" dirty="0" smtClean="0"/>
              <a:t>Motivation</a:t>
            </a:r>
            <a:endParaRPr lang="en-I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9974"/>
            <a:ext cx="25431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7"/>
          <a:stretch/>
        </p:blipFill>
        <p:spPr bwMode="auto">
          <a:xfrm>
            <a:off x="6709345" y="1484784"/>
            <a:ext cx="243465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Image result for beef ca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24745"/>
            <a:ext cx="5267388" cy="2727077"/>
          </a:xfrm>
          <a:prstGeom prst="rect">
            <a:avLst/>
          </a:prstGeom>
          <a:noFill/>
          <a:ln w="57150">
            <a:solidFill>
              <a:srgbClr val="35982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921852" y="4581128"/>
            <a:ext cx="7416824" cy="1584176"/>
          </a:xfrm>
          <a:prstGeom prst="roundRect">
            <a:avLst/>
          </a:prstGeom>
          <a:solidFill>
            <a:schemeClr val="bg2"/>
          </a:solidFill>
          <a:ln>
            <a:solidFill>
              <a:srgbClr val="F21A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b="1" u="sng" dirty="0" smtClean="0">
                <a:solidFill>
                  <a:srgbClr val="002060"/>
                </a:solidFill>
              </a:rPr>
              <a:t>Motivation</a:t>
            </a:r>
            <a:endParaRPr lang="en-IE" sz="2800" b="1" u="sng" dirty="0" smtClean="0">
              <a:solidFill>
                <a:srgbClr val="002060"/>
              </a:solidFill>
            </a:endParaRPr>
          </a:p>
          <a:p>
            <a:pPr algn="ctr"/>
            <a:r>
              <a:rPr lang="en-IE" sz="2800" b="1" dirty="0" smtClean="0">
                <a:solidFill>
                  <a:srgbClr val="002060"/>
                </a:solidFill>
              </a:rPr>
              <a:t>Which </a:t>
            </a:r>
            <a:r>
              <a:rPr lang="en-IE" sz="2800" b="1" dirty="0" smtClean="0">
                <a:solidFill>
                  <a:srgbClr val="002060"/>
                </a:solidFill>
              </a:rPr>
              <a:t>animal will make you the most money</a:t>
            </a:r>
            <a:r>
              <a:rPr lang="en-IE" sz="2800" b="1" dirty="0" smtClean="0">
                <a:solidFill>
                  <a:srgbClr val="002060"/>
                </a:solidFill>
              </a:rPr>
              <a:t>?</a:t>
            </a:r>
            <a:r>
              <a:rPr lang="en-IE" sz="2800" b="1" dirty="0" smtClean="0">
                <a:solidFill>
                  <a:srgbClr val="002060"/>
                </a:solidFill>
              </a:rPr>
              <a:t/>
            </a:r>
            <a:br>
              <a:rPr lang="en-IE" sz="2800" b="1" dirty="0" smtClean="0">
                <a:solidFill>
                  <a:srgbClr val="002060"/>
                </a:solidFill>
              </a:rPr>
            </a:br>
            <a:r>
              <a:rPr lang="en-IE" sz="2800" b="1" dirty="0" smtClean="0">
                <a:solidFill>
                  <a:srgbClr val="002060"/>
                </a:solidFill>
              </a:rPr>
              <a:t>How do you decide?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7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C442-9229-4B56-B62A-37AED01C952A}" type="slidenum">
              <a:rPr lang="nl-NL" smtClean="0"/>
              <a:t>4</a:t>
            </a:fld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 dirty="0"/>
              <a:t>Beef’s Own </a:t>
            </a:r>
            <a:r>
              <a:rPr lang="en-IE" b="1" dirty="0" smtClean="0"/>
              <a:t>Worth</a:t>
            </a:r>
            <a:br>
              <a:rPr lang="en-IE" b="1" dirty="0" smtClean="0"/>
            </a:br>
            <a:r>
              <a:rPr lang="en-IE" b="1" dirty="0" smtClean="0"/>
              <a:t>Objective</a:t>
            </a:r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3568" y="1484784"/>
            <a:ext cx="7920880" cy="1584176"/>
          </a:xfrm>
          <a:prstGeom prst="roundRect">
            <a:avLst/>
          </a:prstGeom>
          <a:solidFill>
            <a:srgbClr val="7030A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/>
              <a:t>Objective: </a:t>
            </a:r>
            <a:br>
              <a:rPr lang="en-IE" sz="2400" dirty="0" smtClean="0"/>
            </a:br>
            <a:r>
              <a:rPr lang="en-IE" sz="3200" dirty="0" smtClean="0"/>
              <a:t>Develop a index that predicts the eventual </a:t>
            </a:r>
            <a:r>
              <a:rPr lang="en-IE" sz="3600" b="1" dirty="0" smtClean="0"/>
              <a:t>carcass revenue</a:t>
            </a:r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32353"/>
            <a:ext cx="5112568" cy="342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7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C442-9229-4B56-B62A-37AED01C952A}" type="slidenum">
              <a:rPr lang="nl-NL" smtClean="0"/>
              <a:t>5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 dirty="0"/>
              <a:t>Beef’s Own </a:t>
            </a:r>
            <a:r>
              <a:rPr lang="en-IE" b="1" dirty="0" smtClean="0"/>
              <a:t>Worth</a:t>
            </a:r>
            <a:br>
              <a:rPr lang="en-IE" b="1" dirty="0" smtClean="0"/>
            </a:br>
            <a:r>
              <a:rPr lang="en-IE" b="1" dirty="0" smtClean="0"/>
              <a:t>Index Estimation</a:t>
            </a:r>
            <a:endParaRPr lang="en-I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1888" y1="6374" x2="80729" y2="8357"/>
                        <a14:backgroundMark x1="52669" y1="13739" x2="59440" y2="14023"/>
                        <a14:backgroundMark x1="26693" y1="59632" x2="29492" y2="93484"/>
                        <a14:backgroundMark x1="24479" y1="50000" x2="24479" y2="63173"/>
                        <a14:backgroundMark x1="38802" y1="78329" x2="44987" y2="88669"/>
                        <a14:backgroundMark x1="48503" y1="65439" x2="48503" y2="65439"/>
                        <a14:backgroundMark x1="41862" y1="79603" x2="41862" y2="79603"/>
                        <a14:backgroundMark x1="39974" y1="69688" x2="39974" y2="69688"/>
                        <a14:backgroundMark x1="41276" y1="69972" x2="36719" y2="76346"/>
                        <a14:backgroundMark x1="41146" y1="84419" x2="43229" y2="99858"/>
                        <a14:backgroundMark x1="23112" y1="80595" x2="26107" y2="99150"/>
                        <a14:backgroundMark x1="30794" y1="88244" x2="33333" y2="99858"/>
                        <a14:backgroundMark x1="81445" y1="47167" x2="81445" y2="47167"/>
                        <a14:backgroundMark x1="81315" y1="38527" x2="81315" y2="38527"/>
                        <a14:backgroundMark x1="66862" y1="10482" x2="68880" y2="104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080" y="2858276"/>
            <a:ext cx="6480721" cy="3018996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653578" y="3431670"/>
            <a:ext cx="1902581" cy="129614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600" b="1" dirty="0" smtClean="0"/>
              <a:t>Breed</a:t>
            </a:r>
            <a:endParaRPr lang="en-US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0100"/>
            <a:ext cx="1262063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triped Right Arrow 10"/>
          <p:cNvSpPr/>
          <p:nvPr/>
        </p:nvSpPr>
        <p:spPr>
          <a:xfrm rot="2985554">
            <a:off x="1283380" y="2447284"/>
            <a:ext cx="1054328" cy="569695"/>
          </a:xfrm>
          <a:prstGeom prst="stripedRightArrow">
            <a:avLst/>
          </a:prstGeom>
          <a:solidFill>
            <a:srgbClr val="F21AC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909" b="76328" l="17558" r="83743">
                        <a14:foregroundMark x1="23266" y1="30662" x2="23916" y2="31873"/>
                        <a14:foregroundMark x1="49133" y1="74837" x2="48627" y2="76142"/>
                        <a14:foregroundMark x1="60910" y1="75676" x2="62139" y2="74837"/>
                        <a14:foregroundMark x1="77168" y1="73998" x2="76951" y2="76328"/>
                        <a14:backgroundMark x1="77746" y1="57316" x2="78396" y2="637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68" t="26656" r="17031" b="23487"/>
          <a:stretch/>
        </p:blipFill>
        <p:spPr bwMode="auto">
          <a:xfrm>
            <a:off x="2123728" y="2927614"/>
            <a:ext cx="4828033" cy="288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22944" y="1412776"/>
            <a:ext cx="8229600" cy="1359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5400" b="1" dirty="0" smtClean="0">
                <a:solidFill>
                  <a:srgbClr val="F21AC9"/>
                </a:solidFill>
              </a:rPr>
              <a:t>Breed Effects</a:t>
            </a:r>
            <a:endParaRPr lang="en-US" b="1" dirty="0">
              <a:solidFill>
                <a:srgbClr val="F21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16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C442-9229-4B56-B62A-37AED01C952A}" type="slidenum">
              <a:rPr lang="nl-NL" smtClean="0"/>
              <a:t>6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 dirty="0"/>
              <a:t>Beef’s Own Worth</a:t>
            </a:r>
            <a:br>
              <a:rPr lang="en-IE" b="1" dirty="0"/>
            </a:br>
            <a:r>
              <a:rPr lang="en-IE" b="1" dirty="0"/>
              <a:t>Index Estimation</a:t>
            </a:r>
            <a:endParaRPr lang="en-IE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1888" y1="6374" x2="80729" y2="8357"/>
                        <a14:backgroundMark x1="52669" y1="13739" x2="59440" y2="14023"/>
                        <a14:backgroundMark x1="26693" y1="59632" x2="29492" y2="93484"/>
                        <a14:backgroundMark x1="24479" y1="50000" x2="24479" y2="63173"/>
                        <a14:backgroundMark x1="38802" y1="78329" x2="44987" y2="88669"/>
                        <a14:backgroundMark x1="48503" y1="65439" x2="48503" y2="65439"/>
                        <a14:backgroundMark x1="41862" y1="79603" x2="41862" y2="79603"/>
                        <a14:backgroundMark x1="39974" y1="69688" x2="39974" y2="69688"/>
                        <a14:backgroundMark x1="41276" y1="69972" x2="36719" y2="76346"/>
                        <a14:backgroundMark x1="41146" y1="84419" x2="43229" y2="99858"/>
                        <a14:backgroundMark x1="23112" y1="80595" x2="26107" y2="99150"/>
                        <a14:backgroundMark x1="30794" y1="88244" x2="33333" y2="99858"/>
                        <a14:backgroundMark x1="81445" y1="47167" x2="81445" y2="47167"/>
                        <a14:backgroundMark x1="81315" y1="38527" x2="81315" y2="38527"/>
                        <a14:backgroundMark x1="66862" y1="10482" x2="68880" y2="104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91" y="3014647"/>
            <a:ext cx="6480721" cy="3018996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80" y="1536471"/>
            <a:ext cx="1262063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triped Right Arrow 10"/>
          <p:cNvSpPr/>
          <p:nvPr/>
        </p:nvSpPr>
        <p:spPr>
          <a:xfrm rot="2985554">
            <a:off x="1537332" y="2603655"/>
            <a:ext cx="1054328" cy="569695"/>
          </a:xfrm>
          <a:prstGeom prst="stripedRightArrow">
            <a:avLst/>
          </a:prstGeom>
          <a:solidFill>
            <a:srgbClr val="F21AC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71600" y="1148897"/>
            <a:ext cx="7969152" cy="1359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sz="4300" b="1" dirty="0" smtClean="0">
                <a:solidFill>
                  <a:srgbClr val="F21AC9"/>
                </a:solidFill>
              </a:rPr>
              <a:t>Estimated Breeding Values</a:t>
            </a:r>
            <a:endParaRPr lang="en-US" sz="3500" b="1" dirty="0">
              <a:solidFill>
                <a:srgbClr val="F21AC9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379" y="3014647"/>
            <a:ext cx="4917147" cy="301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91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C442-9229-4B56-B62A-37AED01C952A}" type="slidenum">
              <a:rPr lang="nl-NL" smtClean="0"/>
              <a:t>7</a:t>
            </a:fld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 dirty="0"/>
              <a:t>Beef’s Own Worth</a:t>
            </a:r>
            <a:br>
              <a:rPr lang="en-IE" b="1" dirty="0"/>
            </a:br>
            <a:r>
              <a:rPr lang="en-IE" b="1" dirty="0"/>
              <a:t>Index Estimation</a:t>
            </a:r>
            <a:endParaRPr lang="en-IE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868684" y="3984167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bg1"/>
                </a:solidFill>
              </a:rPr>
              <a:t>Gender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50858" y="3492578"/>
            <a:ext cx="1242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chemeClr val="bg1"/>
                </a:solidFill>
              </a:rPr>
              <a:t>Twin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43" y="2916564"/>
            <a:ext cx="6834187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58" y="1602115"/>
            <a:ext cx="1262063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Striped Right Arrow 16"/>
          <p:cNvSpPr/>
          <p:nvPr/>
        </p:nvSpPr>
        <p:spPr>
          <a:xfrm rot="2985554">
            <a:off x="1292710" y="2669299"/>
            <a:ext cx="1054328" cy="569695"/>
          </a:xfrm>
          <a:prstGeom prst="stripedRightArrow">
            <a:avLst/>
          </a:prstGeom>
          <a:solidFill>
            <a:srgbClr val="F21AC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66530" y="1214541"/>
            <a:ext cx="8229600" cy="1359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sz="5400" b="1" dirty="0" smtClean="0">
                <a:solidFill>
                  <a:srgbClr val="F21AC9"/>
                </a:solidFill>
              </a:rPr>
              <a:t>Production Values</a:t>
            </a:r>
            <a:endParaRPr lang="en-US" b="1" dirty="0">
              <a:solidFill>
                <a:srgbClr val="F21AC9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66" y="3077621"/>
            <a:ext cx="4823787" cy="296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48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C442-9229-4B56-B62A-37AED01C952A}" type="slidenum">
              <a:rPr lang="nl-NL" smtClean="0"/>
              <a:t>8</a:t>
            </a:fld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 dirty="0"/>
              <a:t>Beef’s Own Worth</a:t>
            </a:r>
            <a:br>
              <a:rPr lang="en-IE" b="1" dirty="0"/>
            </a:br>
            <a:r>
              <a:rPr lang="en-IE" b="1" dirty="0" smtClean="0"/>
              <a:t>Results</a:t>
            </a:r>
            <a:endParaRPr lang="en-IE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032825" y="3003357"/>
            <a:ext cx="2267176" cy="366713"/>
          </a:xfrm>
          <a:prstGeom prst="rect">
            <a:avLst/>
          </a:pr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300001" y="3003357"/>
            <a:ext cx="1958975" cy="366713"/>
          </a:xfrm>
          <a:prstGeom prst="rect">
            <a:avLst/>
          </a:pr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990689" y="3004944"/>
            <a:ext cx="1854994" cy="365125"/>
          </a:xfrm>
          <a:prstGeom prst="rect">
            <a:avLst/>
          </a:pr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E" b="1" dirty="0" smtClean="0"/>
              <a:t>Carcass Revenue</a:t>
            </a:r>
            <a:endParaRPr lang="en-US" b="1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258976" y="3370069"/>
            <a:ext cx="1584325" cy="5159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258976" y="3886007"/>
            <a:ext cx="1584325" cy="7921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258976" y="4678169"/>
            <a:ext cx="1584325" cy="3825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258976" y="5060757"/>
            <a:ext cx="1584325" cy="3825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258976" y="5443344"/>
            <a:ext cx="1584325" cy="3825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>
            <a:off x="3016171" y="3370068"/>
            <a:ext cx="5851683" cy="1"/>
          </a:xfrm>
          <a:prstGeom prst="line">
            <a:avLst/>
          </a:prstGeom>
          <a:noFill/>
          <a:ln w="6" cap="flat">
            <a:solidFill>
              <a:srgbClr val="46AAC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>
            <a:off x="3016171" y="3886007"/>
            <a:ext cx="5851683" cy="0"/>
          </a:xfrm>
          <a:prstGeom prst="line">
            <a:avLst/>
          </a:prstGeom>
          <a:noFill/>
          <a:ln w="6" cap="flat">
            <a:solidFill>
              <a:srgbClr val="46AAC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9"/>
          <p:cNvSpPr>
            <a:spLocks noChangeShapeType="1"/>
          </p:cNvSpPr>
          <p:nvPr/>
        </p:nvSpPr>
        <p:spPr bwMode="auto">
          <a:xfrm>
            <a:off x="3016172" y="4678168"/>
            <a:ext cx="5851682" cy="1"/>
          </a:xfrm>
          <a:prstGeom prst="line">
            <a:avLst/>
          </a:prstGeom>
          <a:noFill/>
          <a:ln w="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>
            <a:off x="5300001" y="5060757"/>
            <a:ext cx="3545683" cy="0"/>
          </a:xfrm>
          <a:prstGeom prst="line">
            <a:avLst/>
          </a:prstGeom>
          <a:noFill/>
          <a:ln w="6" cap="flat">
            <a:solidFill>
              <a:srgbClr val="46AAC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1"/>
          <p:cNvSpPr>
            <a:spLocks noChangeShapeType="1"/>
          </p:cNvSpPr>
          <p:nvPr/>
        </p:nvSpPr>
        <p:spPr bwMode="auto">
          <a:xfrm>
            <a:off x="5300002" y="5443343"/>
            <a:ext cx="3543300" cy="7939"/>
          </a:xfrm>
          <a:prstGeom prst="line">
            <a:avLst/>
          </a:prstGeom>
          <a:noFill/>
          <a:ln w="6" cap="flat">
            <a:solidFill>
              <a:srgbClr val="46AAC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>
            <a:off x="3016171" y="5825932"/>
            <a:ext cx="5851683" cy="0"/>
          </a:xfrm>
          <a:prstGeom prst="line">
            <a:avLst/>
          </a:prstGeom>
          <a:noFill/>
          <a:ln w="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 flipH="1">
            <a:off x="3030445" y="2985249"/>
            <a:ext cx="4761" cy="2840683"/>
          </a:xfrm>
          <a:prstGeom prst="line">
            <a:avLst/>
          </a:prstGeom>
          <a:noFill/>
          <a:ln w="6" cap="flat">
            <a:solidFill>
              <a:srgbClr val="46AAC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 flipH="1">
            <a:off x="8843301" y="2985249"/>
            <a:ext cx="0" cy="2840683"/>
          </a:xfrm>
          <a:prstGeom prst="line">
            <a:avLst/>
          </a:prstGeom>
          <a:noFill/>
          <a:ln w="6" cap="flat">
            <a:solidFill>
              <a:srgbClr val="46AAC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27"/>
          <p:cNvSpPr>
            <a:spLocks noChangeShapeType="1"/>
          </p:cNvSpPr>
          <p:nvPr/>
        </p:nvSpPr>
        <p:spPr bwMode="auto">
          <a:xfrm>
            <a:off x="3013551" y="3004944"/>
            <a:ext cx="5854303" cy="0"/>
          </a:xfrm>
          <a:prstGeom prst="line">
            <a:avLst/>
          </a:prstGeom>
          <a:noFill/>
          <a:ln w="6" cap="flat">
            <a:solidFill>
              <a:srgbClr val="46AAC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259714" y="3485957"/>
            <a:ext cx="647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Index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5479389" y="3485957"/>
            <a:ext cx="473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Sub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2"/>
          <p:cNvSpPr>
            <a:spLocks noChangeArrowheads="1"/>
          </p:cNvSpPr>
          <p:nvPr/>
        </p:nvSpPr>
        <p:spPr bwMode="auto">
          <a:xfrm>
            <a:off x="5834989" y="3485957"/>
            <a:ext cx="1920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3"/>
          <p:cNvSpPr>
            <a:spLocks noChangeArrowheads="1"/>
          </p:cNvSpPr>
          <p:nvPr/>
        </p:nvSpPr>
        <p:spPr bwMode="auto">
          <a:xfrm>
            <a:off x="5904839" y="3485957"/>
            <a:ext cx="13001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components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4"/>
          <p:cNvSpPr>
            <a:spLocks noChangeArrowheads="1"/>
          </p:cNvSpPr>
          <p:nvPr/>
        </p:nvSpPr>
        <p:spPr bwMode="auto">
          <a:xfrm>
            <a:off x="7354226" y="3492307"/>
            <a:ext cx="1520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Partial (n=874)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4128645" y="3973319"/>
            <a:ext cx="10668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National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4120708" y="4278119"/>
            <a:ext cx="10747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Terminal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6098514" y="4141594"/>
            <a:ext cx="5012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EBV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7824126" y="4132069"/>
            <a:ext cx="4584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0.27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5"/>
          <p:cNvSpPr>
            <a:spLocks noChangeArrowheads="1"/>
          </p:cNvSpPr>
          <p:nvPr/>
        </p:nvSpPr>
        <p:spPr bwMode="auto">
          <a:xfrm>
            <a:off x="4222060" y="5095682"/>
            <a:ext cx="6687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B.O.W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6"/>
          <p:cNvSpPr>
            <a:spLocks noChangeArrowheads="1"/>
          </p:cNvSpPr>
          <p:nvPr/>
        </p:nvSpPr>
        <p:spPr bwMode="auto">
          <a:xfrm>
            <a:off x="6006439" y="4728969"/>
            <a:ext cx="669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Breed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7"/>
          <p:cNvSpPr>
            <a:spLocks noChangeArrowheads="1"/>
          </p:cNvSpPr>
          <p:nvPr/>
        </p:nvSpPr>
        <p:spPr bwMode="auto">
          <a:xfrm>
            <a:off x="7849526" y="4735319"/>
            <a:ext cx="523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0.20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50"/>
          <p:cNvSpPr>
            <a:spLocks noChangeArrowheads="1"/>
          </p:cNvSpPr>
          <p:nvPr/>
        </p:nvSpPr>
        <p:spPr bwMode="auto">
          <a:xfrm>
            <a:off x="5693701" y="5111557"/>
            <a:ext cx="12969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EBV &amp; Breed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51"/>
          <p:cNvSpPr>
            <a:spLocks noChangeArrowheads="1"/>
          </p:cNvSpPr>
          <p:nvPr/>
        </p:nvSpPr>
        <p:spPr bwMode="auto">
          <a:xfrm>
            <a:off x="7849526" y="5117907"/>
            <a:ext cx="523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0.36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54"/>
          <p:cNvSpPr>
            <a:spLocks noChangeArrowheads="1"/>
          </p:cNvSpPr>
          <p:nvPr/>
        </p:nvSpPr>
        <p:spPr bwMode="auto">
          <a:xfrm>
            <a:off x="6158839" y="5492557"/>
            <a:ext cx="3447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PV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55"/>
          <p:cNvSpPr>
            <a:spLocks noChangeArrowheads="1"/>
          </p:cNvSpPr>
          <p:nvPr/>
        </p:nvSpPr>
        <p:spPr bwMode="auto">
          <a:xfrm>
            <a:off x="7824126" y="5484619"/>
            <a:ext cx="5921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0.40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Curved Down Arrow 50"/>
          <p:cNvSpPr/>
          <p:nvPr/>
        </p:nvSpPr>
        <p:spPr>
          <a:xfrm rot="5400000">
            <a:off x="8264283" y="4898014"/>
            <a:ext cx="919808" cy="708074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7" t="3061" r="15341" b="19842"/>
          <a:stretch/>
        </p:blipFill>
        <p:spPr bwMode="auto">
          <a:xfrm>
            <a:off x="3251230" y="4697852"/>
            <a:ext cx="648072" cy="112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528" y="3906368"/>
            <a:ext cx="1012236" cy="75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107504" y="1700808"/>
            <a:ext cx="2906047" cy="4536504"/>
          </a:xfrm>
          <a:prstGeom prst="rect">
            <a:avLst/>
          </a:prstGeom>
          <a:solidFill>
            <a:srgbClr val="00206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E" sz="2000" b="1" dirty="0" smtClean="0">
              <a:latin typeface="Calibri  "/>
            </a:endParaRPr>
          </a:p>
          <a:p>
            <a:endParaRPr lang="en-IE" sz="2000" b="1" dirty="0">
              <a:latin typeface="Calibri  "/>
            </a:endParaRPr>
          </a:p>
          <a:p>
            <a:r>
              <a:rPr lang="en-IE" sz="2000" b="1" dirty="0" smtClean="0">
                <a:latin typeface="Calibri  "/>
              </a:rPr>
              <a:t>874 </a:t>
            </a:r>
            <a:r>
              <a:rPr lang="en-IE" sz="2000" b="1" dirty="0">
                <a:latin typeface="Calibri  "/>
              </a:rPr>
              <a:t>bulls and steers</a:t>
            </a:r>
          </a:p>
          <a:p>
            <a:r>
              <a:rPr lang="en-IE" sz="2000" dirty="0">
                <a:latin typeface="Calibri  "/>
              </a:rPr>
              <a:t>Slaughtered </a:t>
            </a:r>
            <a:br>
              <a:rPr lang="en-IE" sz="2000" dirty="0">
                <a:latin typeface="Calibri  "/>
              </a:rPr>
            </a:br>
            <a:r>
              <a:rPr lang="en-IE" sz="2000" dirty="0">
                <a:latin typeface="Calibri  "/>
              </a:rPr>
              <a:t>2016 – 2018</a:t>
            </a:r>
          </a:p>
          <a:p>
            <a:endParaRPr lang="en-IE" sz="2000" b="1" dirty="0" smtClean="0">
              <a:latin typeface="Calibri  "/>
            </a:endParaRPr>
          </a:p>
          <a:p>
            <a:r>
              <a:rPr lang="en-IE" sz="2000" b="1" dirty="0" smtClean="0">
                <a:latin typeface="Calibri  "/>
              </a:rPr>
              <a:t>Data </a:t>
            </a:r>
            <a:r>
              <a:rPr lang="en-IE" sz="2000" b="1" dirty="0">
                <a:latin typeface="Calibri  "/>
              </a:rPr>
              <a:t>available:</a:t>
            </a:r>
          </a:p>
          <a:p>
            <a:r>
              <a:rPr lang="en-IE" sz="2000" dirty="0">
                <a:latin typeface="Calibri  "/>
              </a:rPr>
              <a:t>Feed Intake records</a:t>
            </a:r>
          </a:p>
          <a:p>
            <a:r>
              <a:rPr lang="en-IE" sz="2000" dirty="0" smtClean="0">
                <a:latin typeface="Calibri  "/>
              </a:rPr>
              <a:t>Carcass information: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IE" sz="2000" dirty="0" smtClean="0">
                <a:latin typeface="Calibri  "/>
              </a:rPr>
              <a:t>Carcass </a:t>
            </a:r>
            <a:r>
              <a:rPr lang="en-IE" sz="2000" dirty="0">
                <a:latin typeface="Calibri  "/>
              </a:rPr>
              <a:t>Weight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IE" sz="2000" dirty="0" smtClean="0">
                <a:latin typeface="Calibri  "/>
              </a:rPr>
              <a:t>Carcass Conformation</a:t>
            </a:r>
            <a:endParaRPr lang="en-US" sz="2000" dirty="0">
              <a:latin typeface="Calibri  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IE" sz="2000" dirty="0">
                <a:latin typeface="Calibri  "/>
              </a:rPr>
              <a:t>Carcass Fat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IE" sz="2000" dirty="0">
                <a:latin typeface="Calibri  "/>
              </a:rPr>
              <a:t>€ </a:t>
            </a:r>
            <a:r>
              <a:rPr lang="en-IE" sz="2000" dirty="0" smtClean="0">
                <a:latin typeface="Calibri  "/>
              </a:rPr>
              <a:t>Price/kg</a:t>
            </a:r>
            <a:endParaRPr lang="en-US" sz="2000" dirty="0">
              <a:latin typeface="Calibri  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07504" y="1556792"/>
            <a:ext cx="2906047" cy="72008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/>
              <a:t>Validation Population</a:t>
            </a:r>
            <a:endParaRPr lang="en-US" sz="2400" b="1" dirty="0"/>
          </a:p>
        </p:txBody>
      </p:sp>
      <p:sp>
        <p:nvSpPr>
          <p:cNvPr id="56" name="Rounded Rectangle 55"/>
          <p:cNvSpPr/>
          <p:nvPr/>
        </p:nvSpPr>
        <p:spPr>
          <a:xfrm>
            <a:off x="3109901" y="1417493"/>
            <a:ext cx="5834352" cy="127691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600" dirty="0" smtClean="0">
                <a:solidFill>
                  <a:srgbClr val="000099"/>
                </a:solidFill>
              </a:rPr>
              <a:t>National Terminal Index = </a:t>
            </a:r>
            <a:br>
              <a:rPr lang="en-IE" sz="3600" dirty="0" smtClean="0">
                <a:solidFill>
                  <a:srgbClr val="000099"/>
                </a:solidFill>
              </a:rPr>
            </a:br>
            <a:r>
              <a:rPr lang="en-IE" sz="3600" dirty="0" smtClean="0">
                <a:solidFill>
                  <a:srgbClr val="000099"/>
                </a:solidFill>
              </a:rPr>
              <a:t>To </a:t>
            </a:r>
            <a:r>
              <a:rPr lang="en-IE" sz="3600" dirty="0">
                <a:solidFill>
                  <a:srgbClr val="000099"/>
                </a:solidFill>
              </a:rPr>
              <a:t>b</a:t>
            </a:r>
            <a:r>
              <a:rPr lang="en-IE" sz="3600" dirty="0" smtClean="0">
                <a:solidFill>
                  <a:srgbClr val="000099"/>
                </a:solidFill>
              </a:rPr>
              <a:t>reed </a:t>
            </a:r>
            <a:r>
              <a:rPr lang="en-IE" sz="3600" dirty="0">
                <a:solidFill>
                  <a:srgbClr val="000099"/>
                </a:solidFill>
              </a:rPr>
              <a:t>b</a:t>
            </a:r>
            <a:r>
              <a:rPr lang="en-IE" sz="3600" dirty="0" smtClean="0">
                <a:solidFill>
                  <a:srgbClr val="000099"/>
                </a:solidFill>
              </a:rPr>
              <a:t>eef </a:t>
            </a:r>
            <a:r>
              <a:rPr lang="en-IE" sz="3600" dirty="0">
                <a:solidFill>
                  <a:srgbClr val="000099"/>
                </a:solidFill>
              </a:rPr>
              <a:t>f</a:t>
            </a:r>
            <a:r>
              <a:rPr lang="en-IE" sz="3600" dirty="0" smtClean="0">
                <a:solidFill>
                  <a:srgbClr val="000099"/>
                </a:solidFill>
              </a:rPr>
              <a:t>inishers</a:t>
            </a:r>
            <a:endParaRPr lang="en-US" sz="36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8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Beef decision support tools</a:t>
            </a:r>
            <a:endParaRPr lang="en-GB" sz="3000" dirty="0">
              <a:solidFill>
                <a:srgbClr val="5386A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C442-9229-4B56-B62A-37AED01C952A}" type="slidenum">
              <a:rPr lang="nl-NL" smtClean="0"/>
              <a:t>9</a:t>
            </a:fld>
            <a:endParaRPr lang="nl-NL" dirty="0"/>
          </a:p>
        </p:txBody>
      </p:sp>
      <p:pic>
        <p:nvPicPr>
          <p:cNvPr id="3074" name="Picture 2" descr="Image result for beef cal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3384376" cy="175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beef ca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3096"/>
            <a:ext cx="3168352" cy="177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beef carca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94" y="4315797"/>
            <a:ext cx="3011667" cy="169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 rot="8872337">
            <a:off x="2215097" y="3371713"/>
            <a:ext cx="1512168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ight Arrow 8"/>
          <p:cNvSpPr/>
          <p:nvPr/>
        </p:nvSpPr>
        <p:spPr>
          <a:xfrm rot="12727663" flipH="1">
            <a:off x="4146820" y="3368104"/>
            <a:ext cx="1512168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050" name="Picture 2" descr="C:\Users\Fiona.Dunne\AppData\Local\Microsoft\Windows\Temporary Internet Files\Content.IE5\TGQ0E6U0\13937569818111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73" y="4077072"/>
            <a:ext cx="2194941" cy="251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62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TORE Presentation templat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enTORE Presentation template.potx" id="{4BB67F14-5BAC-4B2F-8078-B8B347A4F09E}" vid="{5062AFDF-70E6-42BB-9017-E43901687EE3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0605CCC8764542A51D85401519BA58" ma:contentTypeVersion="6" ma:contentTypeDescription="Een nieuw document maken." ma:contentTypeScope="" ma:versionID="eb6b9b46eba9809b929471256b3b4d57">
  <xsd:schema xmlns:xsd="http://www.w3.org/2001/XMLSchema" xmlns:xs="http://www.w3.org/2001/XMLSchema" xmlns:p="http://schemas.microsoft.com/office/2006/metadata/properties" xmlns:ns2="27361a49-e35b-4048-9c81-33e708129f0b" xmlns:ns3="f477341b-8014-4f42-af26-daef06256344" targetNamespace="http://schemas.microsoft.com/office/2006/metadata/properties" ma:root="true" ma:fieldsID="86b5a783b7e253af198bff2d669c8ab9" ns2:_="" ns3:_="">
    <xsd:import namespace="27361a49-e35b-4048-9c81-33e708129f0b"/>
    <xsd:import namespace="f477341b-8014-4f42-af26-daef0625634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361a49-e35b-4048-9c81-33e708129f0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7341b-8014-4f42-af26-daef062563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3459E5-2671-42A5-AB88-678D981D02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361a49-e35b-4048-9c81-33e708129f0b"/>
    <ds:schemaRef ds:uri="f477341b-8014-4f42-af26-daef062563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B298A4-86A3-4BB2-B23C-1F6678959617}">
  <ds:schemaRefs>
    <ds:schemaRef ds:uri="http://purl.org/dc/terms/"/>
    <ds:schemaRef ds:uri="http://purl.org/dc/dcmitype/"/>
    <ds:schemaRef ds:uri="f477341b-8014-4f42-af26-daef06256344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27361a49-e35b-4048-9c81-33e708129f0b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00340C5-985F-4D27-B498-6C08D8C829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GenTORE Presentation template</Template>
  <TotalTime>1952</TotalTime>
  <Words>245</Words>
  <Application>Microsoft Office PowerPoint</Application>
  <PresentationFormat>On-screen Show (4:3)</PresentationFormat>
  <Paragraphs>133</Paragraphs>
  <Slides>17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GenTORE Presentation template</vt:lpstr>
      <vt:lpstr>GenTORE</vt:lpstr>
      <vt:lpstr>Beef decision support tools</vt:lpstr>
      <vt:lpstr>Beef’s Own Worth Motivation</vt:lpstr>
      <vt:lpstr>Beef’s Own Worth Objective</vt:lpstr>
      <vt:lpstr>Beef’s Own Worth Index Estimation</vt:lpstr>
      <vt:lpstr>Beef’s Own Worth Index Estimation</vt:lpstr>
      <vt:lpstr>Beef’s Own Worth Index Estimation</vt:lpstr>
      <vt:lpstr>Beef’s Own Worth Results</vt:lpstr>
      <vt:lpstr>Beef decision support tools</vt:lpstr>
      <vt:lpstr>Beef female’s Profit Potential Motivation</vt:lpstr>
      <vt:lpstr>Beef female’s Profit Potential Objective</vt:lpstr>
      <vt:lpstr>Beef female’s Profit Potential Index Estimation</vt:lpstr>
      <vt:lpstr>Beef female’s Profit Potential Index Estimation</vt:lpstr>
      <vt:lpstr>Beef female’s Profit Potential Index Estimation</vt:lpstr>
      <vt:lpstr>Beef female’s Profit Potential Index Estimation</vt:lpstr>
      <vt:lpstr>Beef female’s Profit Potential Index Estimation</vt:lpstr>
      <vt:lpstr>Beef female’s Profit Potential </vt:lpstr>
    </vt:vector>
  </TitlesOfParts>
  <Company>Teagasc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GenTORE</dc:title>
  <dc:creator>Donagh Berry</dc:creator>
  <cp:lastModifiedBy>Fíona Dunne (External)</cp:lastModifiedBy>
  <cp:revision>54</cp:revision>
  <cp:lastPrinted>2019-02-13T15:32:50Z</cp:lastPrinted>
  <dcterms:created xsi:type="dcterms:W3CDTF">2018-05-07T21:40:28Z</dcterms:created>
  <dcterms:modified xsi:type="dcterms:W3CDTF">2020-03-17T13:10:19Z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0x010100900605CCC8764542A51D85401519BA58</vt:lpwstr>
  </property>
</Properties>
</file>