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7" r:id="rId9"/>
    <p:sldId id="268" r:id="rId10"/>
    <p:sldId id="272" r:id="rId11"/>
    <p:sldId id="270" r:id="rId12"/>
    <p:sldId id="271" r:id="rId13"/>
    <p:sldId id="258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3B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1" autoAdjust="0"/>
    <p:restoredTop sz="94660"/>
  </p:normalViewPr>
  <p:slideViewPr>
    <p:cSldViewPr snapToGrid="0">
      <p:cViewPr varScale="1">
        <p:scale>
          <a:sx n="41" d="100"/>
          <a:sy n="41" d="100"/>
        </p:scale>
        <p:origin x="8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bourdon\Desktop\RumimiRscorefi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bourdon\Desktop\RumimiRscorefi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bourdon\Desktop\RumimiRscorefig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4219968340728694"/>
          <c:y val="4.29799378449182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Feuil3!$K$14</c:f>
              <c:strCache>
                <c:ptCount val="1"/>
                <c:pt idx="0">
                  <c:v>Bovine</c:v>
                </c:pt>
              </c:strCache>
            </c:strRef>
          </c:tx>
          <c:spPr>
            <a:solidFill>
              <a:srgbClr val="B43131"/>
            </a:solidFill>
          </c:spPr>
          <c:dPt>
            <c:idx val="0"/>
            <c:bubble3D val="0"/>
            <c:spPr>
              <a:solidFill>
                <a:srgbClr val="B4313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25-4276-85CA-8D49D62F30FB}"/>
              </c:ext>
            </c:extLst>
          </c:dPt>
          <c:dPt>
            <c:idx val="1"/>
            <c:bubble3D val="0"/>
            <c:spPr>
              <a:pattFill prst="wdUpDiag">
                <a:fgClr>
                  <a:srgbClr val="B43131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25-4276-85CA-8D49D62F30FB}"/>
              </c:ext>
            </c:extLst>
          </c:dPt>
          <c:dPt>
            <c:idx val="2"/>
            <c:bubble3D val="0"/>
            <c:spPr>
              <a:pattFill prst="pct90">
                <a:fgClr>
                  <a:srgbClr val="B43131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C25-4276-85CA-8D49D62F30FB}"/>
              </c:ext>
            </c:extLst>
          </c:dPt>
          <c:dPt>
            <c:idx val="3"/>
            <c:bubble3D val="0"/>
            <c:spPr>
              <a:pattFill prst="ltHorz">
                <a:fgClr>
                  <a:srgbClr val="B43131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C25-4276-85CA-8D49D62F30FB}"/>
              </c:ext>
            </c:extLst>
          </c:dPt>
          <c:dPt>
            <c:idx val="4"/>
            <c:bubble3D val="0"/>
            <c:spPr>
              <a:pattFill prst="dotGrid">
                <a:fgClr>
                  <a:srgbClr val="B43131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C25-4276-85CA-8D49D62F30FB}"/>
              </c:ext>
            </c:extLst>
          </c:dPt>
          <c:dLbls>
            <c:dLbl>
              <c:idx val="3"/>
              <c:layout>
                <c:manualLayout>
                  <c:x val="-2.7835762862095055E-2"/>
                  <c:y val="0"/>
                </c:manualLayout>
              </c:layout>
              <c:tx>
                <c:rich>
                  <a:bodyPr/>
                  <a:lstStyle/>
                  <a:p>
                    <a:fld id="{A5BC2000-0019-405F-9E51-218A04992C7A}" type="PERCENTAGE">
                      <a:rPr lang="en-US" baseline="0" smtClean="0"/>
                      <a:pPr/>
                      <a:t>[POURCENTAGE]</a:t>
                    </a:fld>
                    <a:endParaRPr lang="fr-FR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C25-4276-85CA-8D49D62F30FB}"/>
                </c:ext>
              </c:extLst>
            </c:dLbl>
            <c:dLbl>
              <c:idx val="4"/>
              <c:layout>
                <c:manualLayout>
                  <c:x val="2.0412892765536306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C25-4276-85CA-8D49D62F30FB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numRef>
              <c:f>Feuil3!$L$13:$P$13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cat>
          <c:val>
            <c:numRef>
              <c:f>Feuil3!$L$14:$P$14</c:f>
              <c:numCache>
                <c:formatCode>General</c:formatCode>
                <c:ptCount val="5"/>
                <c:pt idx="0">
                  <c:v>650</c:v>
                </c:pt>
                <c:pt idx="1">
                  <c:v>1894</c:v>
                </c:pt>
                <c:pt idx="2">
                  <c:v>1912</c:v>
                </c:pt>
                <c:pt idx="3">
                  <c:v>72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C25-4276-85CA-8D49D62F30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417500000000000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Feuil3!$K$15</c:f>
              <c:strCache>
                <c:ptCount val="1"/>
                <c:pt idx="0">
                  <c:v>Caprine</c:v>
                </c:pt>
              </c:strCache>
            </c:strRef>
          </c:tx>
          <c:dPt>
            <c:idx val="0"/>
            <c:bubble3D val="0"/>
            <c:spPr>
              <a:solidFill>
                <a:srgbClr val="46A5A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0C3-41A1-83E0-8CC76B100C96}"/>
              </c:ext>
            </c:extLst>
          </c:dPt>
          <c:dPt>
            <c:idx val="1"/>
            <c:bubble3D val="0"/>
            <c:spPr>
              <a:pattFill prst="wdUpDiag">
                <a:fgClr>
                  <a:srgbClr val="46A5A5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0C3-41A1-83E0-8CC76B100C96}"/>
              </c:ext>
            </c:extLst>
          </c:dPt>
          <c:dPt>
            <c:idx val="2"/>
            <c:bubble3D val="0"/>
            <c:spPr>
              <a:pattFill prst="pct80">
                <a:fgClr>
                  <a:srgbClr val="46A5A5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0C3-41A1-83E0-8CC76B100C96}"/>
              </c:ext>
            </c:extLst>
          </c:dPt>
          <c:dPt>
            <c:idx val="3"/>
            <c:bubble3D val="0"/>
            <c:spPr>
              <a:pattFill prst="dkHorz">
                <a:fgClr>
                  <a:srgbClr val="46A5A5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0C3-41A1-83E0-8CC76B100C96}"/>
              </c:ext>
            </c:extLst>
          </c:dPt>
          <c:dPt>
            <c:idx val="4"/>
            <c:bubble3D val="0"/>
            <c:spPr>
              <a:pattFill prst="dotGrid">
                <a:fgClr>
                  <a:srgbClr val="46A5A5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0C3-41A1-83E0-8CC76B100C96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numRef>
              <c:f>Feuil3!$L$13:$P$13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cat>
          <c:val>
            <c:numRef>
              <c:f>Feuil3!$L$15:$P$15</c:f>
              <c:numCache>
                <c:formatCode>General</c:formatCode>
                <c:ptCount val="5"/>
                <c:pt idx="0">
                  <c:v>322</c:v>
                </c:pt>
                <c:pt idx="1">
                  <c:v>1717</c:v>
                </c:pt>
                <c:pt idx="2">
                  <c:v>1653</c:v>
                </c:pt>
                <c:pt idx="3">
                  <c:v>285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0C3-41A1-83E0-8CC76B100C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506401815031219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1"/>
          <c:order val="0"/>
          <c:tx>
            <c:strRef>
              <c:f>Feuil3!$K$16</c:f>
              <c:strCache>
                <c:ptCount val="1"/>
                <c:pt idx="0">
                  <c:v>Ovine</c:v>
                </c:pt>
              </c:strCache>
            </c:strRef>
          </c:tx>
          <c:spPr>
            <a:solidFill>
              <a:srgbClr val="E6824C"/>
            </a:solidFill>
          </c:spPr>
          <c:dPt>
            <c:idx val="0"/>
            <c:bubble3D val="0"/>
            <c:spPr>
              <a:solidFill>
                <a:srgbClr val="E6824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C1-43AA-B0C6-FA324368F572}"/>
              </c:ext>
            </c:extLst>
          </c:dPt>
          <c:dPt>
            <c:idx val="1"/>
            <c:bubble3D val="0"/>
            <c:spPr>
              <a:pattFill prst="wdUpDiag">
                <a:fgClr>
                  <a:srgbClr val="E6824C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C1-43AA-B0C6-FA324368F572}"/>
              </c:ext>
            </c:extLst>
          </c:dPt>
          <c:dPt>
            <c:idx val="2"/>
            <c:bubble3D val="0"/>
            <c:spPr>
              <a:pattFill prst="pct90">
                <a:fgClr>
                  <a:srgbClr val="E6824C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3C1-43AA-B0C6-FA324368F572}"/>
              </c:ext>
            </c:extLst>
          </c:dPt>
          <c:dPt>
            <c:idx val="3"/>
            <c:bubble3D val="0"/>
            <c:spPr>
              <a:pattFill prst="dkHorz">
                <a:fgClr>
                  <a:srgbClr val="E6824C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3C1-43AA-B0C6-FA324368F572}"/>
              </c:ext>
            </c:extLst>
          </c:dPt>
          <c:dPt>
            <c:idx val="4"/>
            <c:bubble3D val="0"/>
            <c:spPr>
              <a:pattFill prst="dotGrid">
                <a:fgClr>
                  <a:srgbClr val="E6824C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3C1-43AA-B0C6-FA324368F572}"/>
              </c:ext>
            </c:extLst>
          </c:dPt>
          <c:dLbls>
            <c:dLbl>
              <c:idx val="3"/>
              <c:layout>
                <c:manualLayout>
                  <c:x val="-6.5594443185220119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3C1-43AA-B0C6-FA324368F572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numRef>
              <c:f>Feuil3!$L$13:$P$13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cat>
          <c:val>
            <c:numRef>
              <c:f>Feuil3!$L$16:$P$16</c:f>
              <c:numCache>
                <c:formatCode>General</c:formatCode>
                <c:ptCount val="5"/>
                <c:pt idx="0">
                  <c:v>1315</c:v>
                </c:pt>
                <c:pt idx="1">
                  <c:v>2430</c:v>
                </c:pt>
                <c:pt idx="2">
                  <c:v>3734</c:v>
                </c:pt>
                <c:pt idx="3">
                  <c:v>49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3C1-43AA-B0C6-FA324368F5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FDC8F-2D9C-4569-8B6B-BD7EDB30FFC2}" type="datetimeFigureOut">
              <a:rPr lang="fr-FR" smtClean="0"/>
              <a:t>01/07/2020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C10DA-BFBD-42CD-B65B-D2DD15F075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9152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fr-FR" sz="1200" dirty="0" smtClean="0">
                <a:latin typeface="Minion Pro" pitchFamily="18" charset="0"/>
                <a:cs typeface="Arial" pitchFamily="34" charset="0"/>
                <a:sym typeface="Wingdings" panose="05000000000000000000" pitchFamily="2" charset="2"/>
              </a:rPr>
              <a:t>Bovins</a:t>
            </a:r>
            <a:r>
              <a:rPr lang="fr-FR" sz="1200" baseline="0" dirty="0" smtClean="0">
                <a:latin typeface="Minion Pro" pitchFamily="18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fr-FR" sz="1200" dirty="0" smtClean="0">
                <a:latin typeface="Minion Pro" pitchFamily="18" charset="0"/>
                <a:cs typeface="Arial" pitchFamily="34" charset="0"/>
                <a:sym typeface="Wingdings" panose="05000000000000000000" pitchFamily="2" charset="2"/>
              </a:rPr>
              <a:t>27 publications</a:t>
            </a:r>
            <a:endParaRPr lang="fr-FR" sz="1200" dirty="0" smtClean="0">
              <a:latin typeface="Minion Pro" pitchFamily="18" charset="0"/>
              <a:cs typeface="Arial" pitchFamily="34" charset="0"/>
            </a:endParaRPr>
          </a:p>
          <a:p>
            <a:pPr algn="just"/>
            <a:r>
              <a:rPr lang="fr-FR" sz="1200" dirty="0" smtClean="0">
                <a:latin typeface="Minion Pro" pitchFamily="18" charset="0"/>
                <a:cs typeface="Arial" pitchFamily="34" charset="0"/>
              </a:rPr>
              <a:t>Caprins </a:t>
            </a:r>
            <a:r>
              <a:rPr lang="fr-FR" sz="1200" dirty="0" smtClean="0">
                <a:latin typeface="Minion Pro" pitchFamily="18" charset="0"/>
                <a:cs typeface="Arial" pitchFamily="34" charset="0"/>
                <a:sym typeface="Wingdings" panose="05000000000000000000" pitchFamily="2" charset="2"/>
              </a:rPr>
              <a:t>15 publications</a:t>
            </a:r>
            <a:endParaRPr lang="fr-FR" sz="1200" dirty="0" smtClean="0">
              <a:latin typeface="Minion Pro" pitchFamily="18" charset="0"/>
              <a:cs typeface="Arial" pitchFamily="34" charset="0"/>
            </a:endParaRPr>
          </a:p>
          <a:p>
            <a:pPr algn="just"/>
            <a:r>
              <a:rPr lang="fr-FR" sz="1200" dirty="0" smtClean="0">
                <a:latin typeface="Minion Pro" pitchFamily="18" charset="0"/>
                <a:cs typeface="Arial" pitchFamily="34" charset="0"/>
              </a:rPr>
              <a:t>Ovins</a:t>
            </a:r>
            <a:r>
              <a:rPr lang="fr-FR" sz="1200" dirty="0" smtClean="0">
                <a:latin typeface="Minion Pro" pitchFamily="18" charset="0"/>
                <a:cs typeface="Arial" pitchFamily="34" charset="0"/>
                <a:sym typeface="Wingdings" panose="05000000000000000000" pitchFamily="2" charset="2"/>
              </a:rPr>
              <a:t> 10 publications</a:t>
            </a:r>
            <a:endParaRPr lang="fr-FR" sz="1200" dirty="0" smtClean="0">
              <a:latin typeface="Minion Pro" pitchFamily="18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32C35-AB36-4623-BCD2-E7270C15795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0823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4506-8312-4110-8414-514E6BF446C9}" type="datetimeFigureOut">
              <a:rPr lang="fr-FR" smtClean="0"/>
              <a:t>01/07/2020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9A66-B9D3-452F-8833-056BA854E1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243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4506-8312-4110-8414-514E6BF446C9}" type="datetimeFigureOut">
              <a:rPr lang="fr-FR" smtClean="0"/>
              <a:t>01/07/2020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9A66-B9D3-452F-8833-056BA854E1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5086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4506-8312-4110-8414-514E6BF446C9}" type="datetimeFigureOut">
              <a:rPr lang="fr-FR" smtClean="0"/>
              <a:t>01/07/2020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9A66-B9D3-452F-8833-056BA854E1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8986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cour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 userDrawn="1"/>
        </p:nvGrpSpPr>
        <p:grpSpPr>
          <a:xfrm>
            <a:off x="0" y="6120400"/>
            <a:ext cx="12192000" cy="737601"/>
            <a:chOff x="0" y="6120399"/>
            <a:chExt cx="9144000" cy="737601"/>
          </a:xfrm>
        </p:grpSpPr>
        <p:sp>
          <p:nvSpPr>
            <p:cNvPr id="8" name="Rectangle 7"/>
            <p:cNvSpPr/>
            <p:nvPr/>
          </p:nvSpPr>
          <p:spPr>
            <a:xfrm>
              <a:off x="0" y="6165304"/>
              <a:ext cx="9144000" cy="692696"/>
            </a:xfrm>
            <a:prstGeom prst="rect">
              <a:avLst/>
            </a:prstGeom>
            <a:solidFill>
              <a:srgbClr val="6F9D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6309320"/>
              <a:ext cx="1080000" cy="44722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0" y="6120399"/>
              <a:ext cx="1403648" cy="45719"/>
            </a:xfrm>
            <a:prstGeom prst="rect">
              <a:avLst/>
            </a:prstGeom>
            <a:solidFill>
              <a:srgbClr val="C5DD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</p:grp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31" y="44624"/>
            <a:ext cx="1739900" cy="2076450"/>
          </a:xfrm>
          <a:prstGeom prst="rect">
            <a:avLst/>
          </a:prstGeom>
        </p:spPr>
      </p:pic>
      <p:sp>
        <p:nvSpPr>
          <p:cNvPr id="22" name="Espace réservé du numéro de diapositive 3"/>
          <p:cNvSpPr txBox="1">
            <a:spLocks/>
          </p:cNvSpPr>
          <p:nvPr userDrawn="1"/>
        </p:nvSpPr>
        <p:spPr>
          <a:xfrm>
            <a:off x="10512491" y="6246001"/>
            <a:ext cx="1498303" cy="24938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.0</a:t>
            </a:r>
            <a:fld id="{CF4668DC-857F-487D-BFFA-8C0CA5037977}" type="slidenum">
              <a:rPr lang="fr-BE" sz="16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‹N°›</a:t>
            </a:fld>
            <a:endParaRPr lang="fr-BE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530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4506-8312-4110-8414-514E6BF446C9}" type="datetimeFigureOut">
              <a:rPr lang="fr-FR" smtClean="0"/>
              <a:t>01/07/2020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9A66-B9D3-452F-8833-056BA854E1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1481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4506-8312-4110-8414-514E6BF446C9}" type="datetimeFigureOut">
              <a:rPr lang="fr-FR" smtClean="0"/>
              <a:t>01/07/2020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9A66-B9D3-452F-8833-056BA854E1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0586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4506-8312-4110-8414-514E6BF446C9}" type="datetimeFigureOut">
              <a:rPr lang="fr-FR" smtClean="0"/>
              <a:t>01/07/2020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9A66-B9D3-452F-8833-056BA854E1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195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4506-8312-4110-8414-514E6BF446C9}" type="datetimeFigureOut">
              <a:rPr lang="fr-FR" smtClean="0"/>
              <a:t>01/07/2020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9A66-B9D3-452F-8833-056BA854E1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2421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4506-8312-4110-8414-514E6BF446C9}" type="datetimeFigureOut">
              <a:rPr lang="fr-FR" smtClean="0"/>
              <a:t>01/07/2020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9A66-B9D3-452F-8833-056BA854E1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9466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4506-8312-4110-8414-514E6BF446C9}" type="datetimeFigureOut">
              <a:rPr lang="fr-FR" smtClean="0"/>
              <a:t>01/07/2020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9A66-B9D3-452F-8833-056BA854E1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375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4506-8312-4110-8414-514E6BF446C9}" type="datetimeFigureOut">
              <a:rPr lang="fr-FR" smtClean="0"/>
              <a:t>01/07/2020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9A66-B9D3-452F-8833-056BA854E1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189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4506-8312-4110-8414-514E6BF446C9}" type="datetimeFigureOut">
              <a:rPr lang="fr-FR" smtClean="0"/>
              <a:t>01/07/2020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9A66-B9D3-452F-8833-056BA854E1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021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14506-8312-4110-8414-514E6BF446C9}" type="datetimeFigureOut">
              <a:rPr lang="fr-FR" smtClean="0"/>
              <a:t>01/07/2020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E9A66-B9D3-452F-8833-056BA854E1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274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3.xml"/><Relationship Id="rId5" Type="http://schemas.openxmlformats.org/officeDocument/2006/relationships/image" Target="../media/image21.png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rumimir.sigenae.org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mimir.sigenae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RumimiR - Guidelines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02/07/2020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6960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37266" y="30990"/>
            <a:ext cx="859167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6F9D20"/>
                </a:solidFill>
                <a:latin typeface="Myriad Pro Cond" pitchFamily="34" charset="0"/>
                <a:cs typeface="Arial" pitchFamily="34" charset="0"/>
              </a:rPr>
              <a:t>Base de données de microARNs</a:t>
            </a:r>
            <a:endParaRPr lang="fr-FR" sz="4000" b="1" dirty="0">
              <a:solidFill>
                <a:srgbClr val="6F9D20"/>
              </a:solidFill>
              <a:latin typeface="Myriad Pro Cond" pitchFamily="34" charset="0"/>
              <a:cs typeface="Arial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7353" y="101836"/>
            <a:ext cx="2330900" cy="9268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550" y="887514"/>
            <a:ext cx="121634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200" dirty="0" smtClean="0">
                <a:cs typeface="Arial" pitchFamily="34" charset="0"/>
              </a:rPr>
              <a:t>Ajout d'éléments supplémentaires dans RumimiR :</a:t>
            </a:r>
          </a:p>
          <a:p>
            <a:pPr algn="ctr"/>
            <a:r>
              <a:rPr lang="fr-FR" sz="2200" dirty="0" smtClean="0">
                <a:cs typeface="Arial" pitchFamily="34" charset="0"/>
              </a:rPr>
              <a:t>création d'un </a:t>
            </a:r>
            <a:r>
              <a:rPr lang="fr-FR" sz="2200" dirty="0" smtClean="0">
                <a:solidFill>
                  <a:srgbClr val="C00000"/>
                </a:solidFill>
                <a:cs typeface="Arial" pitchFamily="34" charset="0"/>
              </a:rPr>
              <a:t>"False Positive Code"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2215625" y="1805593"/>
            <a:ext cx="7789298" cy="4323083"/>
            <a:chOff x="1881186" y="1747827"/>
            <a:chExt cx="6033011" cy="4323083"/>
          </a:xfrm>
        </p:grpSpPr>
        <p:sp>
          <p:nvSpPr>
            <p:cNvPr id="7" name="Rectangle 6"/>
            <p:cNvSpPr/>
            <p:nvPr/>
          </p:nvSpPr>
          <p:spPr>
            <a:xfrm>
              <a:off x="3153054" y="5727852"/>
              <a:ext cx="881646" cy="24629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313736" y="5727852"/>
              <a:ext cx="881646" cy="24629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73817" y="5727852"/>
              <a:ext cx="881646" cy="24629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e 10"/>
            <p:cNvGrpSpPr/>
            <p:nvPr/>
          </p:nvGrpSpPr>
          <p:grpSpPr>
            <a:xfrm>
              <a:off x="1881186" y="1747827"/>
              <a:ext cx="6033011" cy="4323083"/>
              <a:chOff x="1881186" y="1747827"/>
              <a:chExt cx="6033011" cy="4323083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2071959" y="5727852"/>
                <a:ext cx="881646" cy="24629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" name="Groupe 14"/>
              <p:cNvGrpSpPr/>
              <p:nvPr/>
            </p:nvGrpSpPr>
            <p:grpSpPr>
              <a:xfrm>
                <a:off x="1881186" y="1747827"/>
                <a:ext cx="6033011" cy="4323083"/>
                <a:chOff x="1734893" y="1454315"/>
                <a:chExt cx="6033011" cy="4323083"/>
              </a:xfrm>
            </p:grpSpPr>
            <p:pic>
              <p:nvPicPr>
                <p:cNvPr id="16" name="Image 15"/>
                <p:cNvPicPr>
                  <a:picLocks noChangeAspect="1"/>
                </p:cNvPicPr>
                <p:nvPr/>
              </p:nvPicPr>
              <p:blipFill rotWithShape="1">
                <a:blip r:embed="rId3"/>
                <a:srcRect b="3221"/>
                <a:stretch/>
              </p:blipFill>
              <p:spPr>
                <a:xfrm>
                  <a:off x="1734893" y="1454315"/>
                  <a:ext cx="6033011" cy="3183968"/>
                </a:xfrm>
                <a:prstGeom prst="rect">
                  <a:avLst/>
                </a:prstGeom>
              </p:spPr>
            </p:pic>
            <p:grpSp>
              <p:nvGrpSpPr>
                <p:cNvPr id="17" name="Groupe 16"/>
                <p:cNvGrpSpPr/>
                <p:nvPr/>
              </p:nvGrpSpPr>
              <p:grpSpPr>
                <a:xfrm>
                  <a:off x="1925666" y="4262679"/>
                  <a:ext cx="915954" cy="1514719"/>
                  <a:chOff x="336608" y="4389120"/>
                  <a:chExt cx="1284505" cy="1389930"/>
                </a:xfrm>
              </p:grpSpPr>
              <p:sp>
                <p:nvSpPr>
                  <p:cNvPr id="42" name="ZoneTexte 41"/>
                  <p:cNvSpPr txBox="1"/>
                  <p:nvPr/>
                </p:nvSpPr>
                <p:spPr>
                  <a:xfrm rot="17522160">
                    <a:off x="162282" y="4858396"/>
                    <a:ext cx="870602" cy="3884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200" dirty="0" smtClean="0"/>
                      <a:t>Absence</a:t>
                    </a:r>
                    <a:endParaRPr lang="fr-FR" sz="1200" dirty="0"/>
                  </a:p>
                </p:txBody>
              </p:sp>
              <p:sp>
                <p:nvSpPr>
                  <p:cNvPr id="43" name="ZoneTexte 42"/>
                  <p:cNvSpPr txBox="1"/>
                  <p:nvPr/>
                </p:nvSpPr>
                <p:spPr>
                  <a:xfrm rot="4265983">
                    <a:off x="843908" y="4872438"/>
                    <a:ext cx="870602" cy="3884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200" dirty="0" smtClean="0"/>
                      <a:t>Présence</a:t>
                    </a:r>
                    <a:endParaRPr lang="fr-FR" sz="1200" dirty="0"/>
                  </a:p>
                </p:txBody>
              </p:sp>
              <p:sp>
                <p:nvSpPr>
                  <p:cNvPr id="44" name="ZoneTexte 43"/>
                  <p:cNvSpPr txBox="1"/>
                  <p:nvPr/>
                </p:nvSpPr>
                <p:spPr>
                  <a:xfrm>
                    <a:off x="336608" y="4389120"/>
                    <a:ext cx="1284505" cy="3907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Position 1</a:t>
                    </a:r>
                    <a:endParaRPr lang="en-US" sz="1400" b="1" i="1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45" name="Connecteur droit avec flèche 44"/>
                  <p:cNvCxnSpPr>
                    <a:endCxn id="48" idx="0"/>
                  </p:cNvCxnSpPr>
                  <p:nvPr/>
                </p:nvCxnSpPr>
                <p:spPr>
                  <a:xfrm>
                    <a:off x="925414" y="4785122"/>
                    <a:ext cx="330281" cy="621329"/>
                  </a:xfrm>
                  <a:prstGeom prst="straightConnector1">
                    <a:avLst/>
                  </a:prstGeom>
                  <a:ln w="9525" cap="flat" cmpd="sng" algn="ctr">
                    <a:solidFill>
                      <a:schemeClr val="accent5"/>
                    </a:solidFill>
                    <a:prstDash val="dash"/>
                    <a:round/>
                    <a:headEnd type="none" w="med" len="med"/>
                    <a:tailEnd type="triangl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Connecteur droit avec flèche 45"/>
                  <p:cNvCxnSpPr/>
                  <p:nvPr/>
                </p:nvCxnSpPr>
                <p:spPr>
                  <a:xfrm flipH="1">
                    <a:off x="580342" y="4813759"/>
                    <a:ext cx="325299" cy="597712"/>
                  </a:xfrm>
                  <a:prstGeom prst="straightConnector1">
                    <a:avLst/>
                  </a:prstGeom>
                  <a:ln w="9525" cap="flat" cmpd="sng" algn="ctr">
                    <a:solidFill>
                      <a:schemeClr val="accent5"/>
                    </a:solidFill>
                    <a:prstDash val="dash"/>
                    <a:round/>
                    <a:headEnd type="none" w="med" len="med"/>
                    <a:tailEnd type="triangl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7" name="ZoneTexte 46"/>
                  <p:cNvSpPr txBox="1"/>
                  <p:nvPr/>
                </p:nvSpPr>
                <p:spPr>
                  <a:xfrm>
                    <a:off x="351296" y="5409718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1</a:t>
                    </a:r>
                    <a:endParaRPr lang="en-US" b="1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48" name="ZoneTexte 47"/>
                  <p:cNvSpPr txBox="1"/>
                  <p:nvPr/>
                </p:nvSpPr>
                <p:spPr>
                  <a:xfrm>
                    <a:off x="1104851" y="5406451"/>
                    <a:ext cx="30168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0</a:t>
                    </a:r>
                    <a:endParaRPr lang="en-US" b="1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18" name="Groupe 17"/>
                <p:cNvGrpSpPr/>
                <p:nvPr/>
              </p:nvGrpSpPr>
              <p:grpSpPr>
                <a:xfrm>
                  <a:off x="2996595" y="4262679"/>
                  <a:ext cx="915956" cy="1514719"/>
                  <a:chOff x="336608" y="4389120"/>
                  <a:chExt cx="1284508" cy="1389930"/>
                </a:xfrm>
              </p:grpSpPr>
              <p:sp>
                <p:nvSpPr>
                  <p:cNvPr id="35" name="ZoneTexte 34"/>
                  <p:cNvSpPr txBox="1"/>
                  <p:nvPr/>
                </p:nvSpPr>
                <p:spPr>
                  <a:xfrm rot="17522160">
                    <a:off x="162282" y="4858396"/>
                    <a:ext cx="870602" cy="3884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200" dirty="0" smtClean="0"/>
                      <a:t>Multiples</a:t>
                    </a:r>
                    <a:endParaRPr lang="fr-FR" sz="1200" dirty="0"/>
                  </a:p>
                </p:txBody>
              </p:sp>
              <p:sp>
                <p:nvSpPr>
                  <p:cNvPr id="36" name="ZoneTexte 35"/>
                  <p:cNvSpPr txBox="1"/>
                  <p:nvPr/>
                </p:nvSpPr>
                <p:spPr>
                  <a:xfrm rot="4265983">
                    <a:off x="843909" y="4872438"/>
                    <a:ext cx="870602" cy="3884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dirty="0" smtClean="0"/>
                      <a:t>Unique</a:t>
                    </a:r>
                    <a:endParaRPr lang="en-US" sz="1200" dirty="0"/>
                  </a:p>
                </p:txBody>
              </p:sp>
              <p:sp>
                <p:nvSpPr>
                  <p:cNvPr id="37" name="ZoneTexte 36"/>
                  <p:cNvSpPr txBox="1"/>
                  <p:nvPr/>
                </p:nvSpPr>
                <p:spPr>
                  <a:xfrm>
                    <a:off x="336608" y="4389120"/>
                    <a:ext cx="1284508" cy="2824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Position 2</a:t>
                    </a:r>
                    <a:endParaRPr lang="en-US" sz="1400" b="1" i="1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38" name="Connecteur droit avec flèche 37"/>
                  <p:cNvCxnSpPr>
                    <a:endCxn id="41" idx="0"/>
                  </p:cNvCxnSpPr>
                  <p:nvPr/>
                </p:nvCxnSpPr>
                <p:spPr>
                  <a:xfrm>
                    <a:off x="925414" y="4785122"/>
                    <a:ext cx="330281" cy="621329"/>
                  </a:xfrm>
                  <a:prstGeom prst="straightConnector1">
                    <a:avLst/>
                  </a:prstGeom>
                  <a:ln w="9525" cap="flat" cmpd="sng" algn="ctr">
                    <a:solidFill>
                      <a:schemeClr val="accent5"/>
                    </a:solidFill>
                    <a:prstDash val="dash"/>
                    <a:round/>
                    <a:headEnd type="none" w="med" len="med"/>
                    <a:tailEnd type="triangl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Connecteur droit avec flèche 38"/>
                  <p:cNvCxnSpPr/>
                  <p:nvPr/>
                </p:nvCxnSpPr>
                <p:spPr>
                  <a:xfrm flipH="1">
                    <a:off x="580342" y="4813759"/>
                    <a:ext cx="325299" cy="597712"/>
                  </a:xfrm>
                  <a:prstGeom prst="straightConnector1">
                    <a:avLst/>
                  </a:prstGeom>
                  <a:ln w="9525" cap="flat" cmpd="sng" algn="ctr">
                    <a:solidFill>
                      <a:schemeClr val="accent5"/>
                    </a:solidFill>
                    <a:prstDash val="dash"/>
                    <a:round/>
                    <a:headEnd type="none" w="med" len="med"/>
                    <a:tailEnd type="triangl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" name="ZoneTexte 39"/>
                  <p:cNvSpPr txBox="1"/>
                  <p:nvPr/>
                </p:nvSpPr>
                <p:spPr>
                  <a:xfrm>
                    <a:off x="351296" y="5409718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1</a:t>
                    </a:r>
                    <a:endParaRPr lang="en-US" b="1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41" name="ZoneTexte 40"/>
                  <p:cNvSpPr txBox="1"/>
                  <p:nvPr/>
                </p:nvSpPr>
                <p:spPr>
                  <a:xfrm>
                    <a:off x="1104851" y="5406451"/>
                    <a:ext cx="30168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0</a:t>
                    </a:r>
                    <a:endParaRPr lang="en-US" b="1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19" name="Groupe 18"/>
                <p:cNvGrpSpPr/>
                <p:nvPr/>
              </p:nvGrpSpPr>
              <p:grpSpPr>
                <a:xfrm>
                  <a:off x="4172542" y="4262679"/>
                  <a:ext cx="915956" cy="1514719"/>
                  <a:chOff x="336608" y="4389120"/>
                  <a:chExt cx="1284508" cy="1389930"/>
                </a:xfrm>
              </p:grpSpPr>
              <p:sp>
                <p:nvSpPr>
                  <p:cNvPr id="28" name="ZoneTexte 27"/>
                  <p:cNvSpPr txBox="1"/>
                  <p:nvPr/>
                </p:nvSpPr>
                <p:spPr>
                  <a:xfrm rot="17522160">
                    <a:off x="162282" y="4914124"/>
                    <a:ext cx="87060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200" dirty="0" smtClean="0"/>
                      <a:t>Oui</a:t>
                    </a:r>
                    <a:endParaRPr lang="fr-FR" sz="1200" dirty="0"/>
                  </a:p>
                </p:txBody>
              </p:sp>
              <p:sp>
                <p:nvSpPr>
                  <p:cNvPr id="29" name="ZoneTexte 28"/>
                  <p:cNvSpPr txBox="1"/>
                  <p:nvPr/>
                </p:nvSpPr>
                <p:spPr>
                  <a:xfrm rot="4265983">
                    <a:off x="843908" y="4928165"/>
                    <a:ext cx="870602" cy="2770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dirty="0" smtClean="0"/>
                      <a:t>Non</a:t>
                    </a:r>
                    <a:endParaRPr lang="en-US" sz="1200" dirty="0"/>
                  </a:p>
                </p:txBody>
              </p:sp>
              <p:sp>
                <p:nvSpPr>
                  <p:cNvPr id="30" name="ZoneTexte 29"/>
                  <p:cNvSpPr txBox="1"/>
                  <p:nvPr/>
                </p:nvSpPr>
                <p:spPr>
                  <a:xfrm>
                    <a:off x="336608" y="4389120"/>
                    <a:ext cx="1284508" cy="2824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Position 3</a:t>
                    </a:r>
                    <a:endParaRPr lang="en-US" sz="1400" b="1" i="1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31" name="Connecteur droit avec flèche 30"/>
                  <p:cNvCxnSpPr>
                    <a:endCxn id="34" idx="0"/>
                  </p:cNvCxnSpPr>
                  <p:nvPr/>
                </p:nvCxnSpPr>
                <p:spPr>
                  <a:xfrm>
                    <a:off x="925414" y="4785122"/>
                    <a:ext cx="330281" cy="621329"/>
                  </a:xfrm>
                  <a:prstGeom prst="straightConnector1">
                    <a:avLst/>
                  </a:prstGeom>
                  <a:ln w="9525" cap="flat" cmpd="sng" algn="ctr">
                    <a:solidFill>
                      <a:schemeClr val="accent5"/>
                    </a:solidFill>
                    <a:prstDash val="dash"/>
                    <a:round/>
                    <a:headEnd type="none" w="med" len="med"/>
                    <a:tailEnd type="triangl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Connecteur droit avec flèche 31"/>
                  <p:cNvCxnSpPr/>
                  <p:nvPr/>
                </p:nvCxnSpPr>
                <p:spPr>
                  <a:xfrm flipH="1">
                    <a:off x="580342" y="4813759"/>
                    <a:ext cx="325299" cy="597712"/>
                  </a:xfrm>
                  <a:prstGeom prst="straightConnector1">
                    <a:avLst/>
                  </a:prstGeom>
                  <a:ln w="9525" cap="flat" cmpd="sng" algn="ctr">
                    <a:solidFill>
                      <a:schemeClr val="accent5"/>
                    </a:solidFill>
                    <a:prstDash val="dash"/>
                    <a:round/>
                    <a:headEnd type="none" w="med" len="med"/>
                    <a:tailEnd type="triangl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" name="ZoneTexte 32"/>
                  <p:cNvSpPr txBox="1"/>
                  <p:nvPr/>
                </p:nvSpPr>
                <p:spPr>
                  <a:xfrm>
                    <a:off x="351296" y="5409718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1</a:t>
                    </a:r>
                    <a:endParaRPr lang="en-US" b="1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34" name="ZoneTexte 33"/>
                  <p:cNvSpPr txBox="1"/>
                  <p:nvPr/>
                </p:nvSpPr>
                <p:spPr>
                  <a:xfrm>
                    <a:off x="1104851" y="5406451"/>
                    <a:ext cx="30168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0</a:t>
                    </a:r>
                    <a:endParaRPr lang="en-US" b="1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20" name="Groupe 19"/>
                <p:cNvGrpSpPr/>
                <p:nvPr/>
              </p:nvGrpSpPr>
              <p:grpSpPr>
                <a:xfrm>
                  <a:off x="5325555" y="4262679"/>
                  <a:ext cx="915956" cy="1514719"/>
                  <a:chOff x="336608" y="4389120"/>
                  <a:chExt cx="1284508" cy="1389930"/>
                </a:xfrm>
              </p:grpSpPr>
              <p:sp>
                <p:nvSpPr>
                  <p:cNvPr id="21" name="ZoneTexte 20"/>
                  <p:cNvSpPr txBox="1"/>
                  <p:nvPr/>
                </p:nvSpPr>
                <p:spPr>
                  <a:xfrm rot="17427987">
                    <a:off x="131470" y="4879208"/>
                    <a:ext cx="929155" cy="3884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200" dirty="0" smtClean="0"/>
                      <a:t>Non identité</a:t>
                    </a:r>
                    <a:endParaRPr lang="fr-FR" sz="1200" dirty="0"/>
                  </a:p>
                </p:txBody>
              </p:sp>
              <p:sp>
                <p:nvSpPr>
                  <p:cNvPr id="22" name="ZoneTexte 21"/>
                  <p:cNvSpPr txBox="1"/>
                  <p:nvPr/>
                </p:nvSpPr>
                <p:spPr>
                  <a:xfrm rot="4265983">
                    <a:off x="843909" y="4872438"/>
                    <a:ext cx="870602" cy="3884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fr-FR" sz="1200" dirty="0" smtClean="0"/>
                      <a:t>Identité</a:t>
                    </a:r>
                    <a:endParaRPr lang="fr-FR" sz="1200" dirty="0"/>
                  </a:p>
                </p:txBody>
              </p:sp>
              <p:sp>
                <p:nvSpPr>
                  <p:cNvPr id="23" name="ZoneTexte 22"/>
                  <p:cNvSpPr txBox="1"/>
                  <p:nvPr/>
                </p:nvSpPr>
                <p:spPr>
                  <a:xfrm>
                    <a:off x="336608" y="4389120"/>
                    <a:ext cx="1284508" cy="2824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Position 4</a:t>
                    </a:r>
                    <a:endParaRPr lang="en-US" sz="1400" b="1" i="1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24" name="Connecteur droit avec flèche 23"/>
                  <p:cNvCxnSpPr>
                    <a:endCxn id="27" idx="0"/>
                  </p:cNvCxnSpPr>
                  <p:nvPr/>
                </p:nvCxnSpPr>
                <p:spPr>
                  <a:xfrm>
                    <a:off x="925414" y="4785122"/>
                    <a:ext cx="330281" cy="621329"/>
                  </a:xfrm>
                  <a:prstGeom prst="straightConnector1">
                    <a:avLst/>
                  </a:prstGeom>
                  <a:ln w="9525" cap="flat" cmpd="sng" algn="ctr">
                    <a:solidFill>
                      <a:schemeClr val="accent5"/>
                    </a:solidFill>
                    <a:prstDash val="dash"/>
                    <a:round/>
                    <a:headEnd type="none" w="med" len="med"/>
                    <a:tailEnd type="triangl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Connecteur droit avec flèche 24"/>
                  <p:cNvCxnSpPr/>
                  <p:nvPr/>
                </p:nvCxnSpPr>
                <p:spPr>
                  <a:xfrm flipH="1">
                    <a:off x="580342" y="4813759"/>
                    <a:ext cx="325299" cy="597712"/>
                  </a:xfrm>
                  <a:prstGeom prst="straightConnector1">
                    <a:avLst/>
                  </a:prstGeom>
                  <a:ln w="9525" cap="flat" cmpd="sng" algn="ctr">
                    <a:solidFill>
                      <a:schemeClr val="accent5"/>
                    </a:solidFill>
                    <a:prstDash val="dash"/>
                    <a:round/>
                    <a:headEnd type="none" w="med" len="med"/>
                    <a:tailEnd type="triangl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" name="ZoneTexte 25"/>
                  <p:cNvSpPr txBox="1"/>
                  <p:nvPr/>
                </p:nvSpPr>
                <p:spPr>
                  <a:xfrm>
                    <a:off x="351296" y="5409718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1</a:t>
                    </a:r>
                    <a:endParaRPr lang="en-US" b="1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27" name="ZoneTexte 26"/>
                  <p:cNvSpPr txBox="1"/>
                  <p:nvPr/>
                </p:nvSpPr>
                <p:spPr>
                  <a:xfrm>
                    <a:off x="1104851" y="5406451"/>
                    <a:ext cx="30168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0</a:t>
                    </a:r>
                    <a:endParaRPr lang="en-US" b="1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4473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24000" y="1043987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latin typeface="Minion Pro" pitchFamily="18" charset="0"/>
                <a:cs typeface="Arial" pitchFamily="34" charset="0"/>
              </a:rPr>
              <a:t>False Positive score :</a:t>
            </a:r>
          </a:p>
          <a:p>
            <a:pPr algn="just"/>
            <a:r>
              <a:rPr lang="fr-FR" sz="2000" dirty="0">
                <a:latin typeface="Minion Pro" pitchFamily="18" charset="0"/>
                <a:cs typeface="Arial" pitchFamily="34" charset="0"/>
              </a:rPr>
              <a:t>0-2 </a:t>
            </a:r>
            <a:r>
              <a:rPr lang="fr-FR" sz="2000" dirty="0">
                <a:latin typeface="Minion Pro" pitchFamily="18" charset="0"/>
                <a:cs typeface="Arial" pitchFamily="34" charset="0"/>
              </a:rPr>
              <a:t>----</a:t>
            </a:r>
            <a:r>
              <a:rPr lang="fr-FR" sz="2000" b="1" dirty="0">
                <a:latin typeface="Minion Pro" pitchFamily="18" charset="0"/>
                <a:cs typeface="Arial" pitchFamily="34" charset="0"/>
              </a:rPr>
              <a:t>&gt; </a:t>
            </a:r>
            <a:r>
              <a:rPr lang="fr-FR" sz="2000" dirty="0">
                <a:latin typeface="Minion Pro" pitchFamily="18" charset="0"/>
                <a:cs typeface="Arial" pitchFamily="34" charset="0"/>
              </a:rPr>
              <a:t>grande majorité des microARNs (98,3% bovins, 92,8% </a:t>
            </a:r>
            <a:r>
              <a:rPr lang="fr-FR" sz="2000" dirty="0">
                <a:latin typeface="Minion Pro" pitchFamily="18" charset="0"/>
                <a:cs typeface="Arial" pitchFamily="34" charset="0"/>
              </a:rPr>
              <a:t>caprins, </a:t>
            </a:r>
            <a:r>
              <a:rPr lang="fr-FR" sz="2000" dirty="0">
                <a:latin typeface="Minion Pro" pitchFamily="18" charset="0"/>
                <a:cs typeface="Arial" pitchFamily="34" charset="0"/>
              </a:rPr>
              <a:t>99,4% ovins)</a:t>
            </a:r>
            <a:endParaRPr lang="fr-FR" sz="2000" b="1" dirty="0">
              <a:latin typeface="Minion Pro" pitchFamily="18" charset="0"/>
              <a:cs typeface="Arial" pitchFamily="34" charset="0"/>
            </a:endParaRPr>
          </a:p>
          <a:p>
            <a:pPr algn="just"/>
            <a:r>
              <a:rPr lang="fr-FR" sz="2000" dirty="0">
                <a:latin typeface="Minion Pro" pitchFamily="18" charset="0"/>
                <a:cs typeface="Arial" pitchFamily="34" charset="0"/>
              </a:rPr>
              <a:t>0-1 ----</a:t>
            </a:r>
            <a:r>
              <a:rPr lang="fr-FR" sz="2000" b="1" dirty="0">
                <a:latin typeface="Minion Pro" pitchFamily="18" charset="0"/>
                <a:cs typeface="Arial" pitchFamily="34" charset="0"/>
              </a:rPr>
              <a:t>&gt;</a:t>
            </a:r>
            <a:r>
              <a:rPr lang="fr-FR" sz="2000" dirty="0">
                <a:latin typeface="Minion Pro" pitchFamily="18" charset="0"/>
                <a:cs typeface="Arial" pitchFamily="34" charset="0"/>
              </a:rPr>
              <a:t> environ 50% de microARNs, pour chaque espèce</a:t>
            </a:r>
          </a:p>
        </p:txBody>
      </p:sp>
      <p:graphicFrame>
        <p:nvGraphicFramePr>
          <p:cNvPr id="30" name="Graphique 29"/>
          <p:cNvGraphicFramePr>
            <a:graphicFrameLocks/>
          </p:cNvGraphicFramePr>
          <p:nvPr>
            <p:extLst/>
          </p:nvPr>
        </p:nvGraphicFramePr>
        <p:xfrm>
          <a:off x="623366" y="2438173"/>
          <a:ext cx="4921781" cy="2954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1" name="Imag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246" y="5116465"/>
            <a:ext cx="2174023" cy="359305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087027" y="5437204"/>
            <a:ext cx="199445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050" dirty="0"/>
              <a:t>RumimiR score of the microRNAs</a:t>
            </a:r>
          </a:p>
        </p:txBody>
      </p:sp>
      <p:graphicFrame>
        <p:nvGraphicFramePr>
          <p:cNvPr id="33" name="Graphique 32"/>
          <p:cNvGraphicFramePr>
            <a:graphicFrameLocks/>
          </p:cNvGraphicFramePr>
          <p:nvPr>
            <p:extLst/>
          </p:nvPr>
        </p:nvGraphicFramePr>
        <p:xfrm>
          <a:off x="3806269" y="2432273"/>
          <a:ext cx="4740011" cy="2954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4" name="Imag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2597" y="5147100"/>
            <a:ext cx="2067352" cy="284204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179045" y="5440944"/>
            <a:ext cx="199445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050" dirty="0"/>
              <a:t>RumimiR score of the microRNAs</a:t>
            </a:r>
          </a:p>
        </p:txBody>
      </p:sp>
      <p:graphicFrame>
        <p:nvGraphicFramePr>
          <p:cNvPr id="36" name="Graphique 35"/>
          <p:cNvGraphicFramePr>
            <a:graphicFrameLocks/>
          </p:cNvGraphicFramePr>
          <p:nvPr>
            <p:extLst/>
          </p:nvPr>
        </p:nvGraphicFramePr>
        <p:xfrm>
          <a:off x="6841095" y="2405643"/>
          <a:ext cx="5033963" cy="294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37" name="Imag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1064" y="5153539"/>
            <a:ext cx="2174023" cy="335556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8360846" y="5431459"/>
            <a:ext cx="199445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050" dirty="0"/>
              <a:t>RumimiR score of the microRNAs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37266" y="30990"/>
            <a:ext cx="859167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6F9D20"/>
                </a:solidFill>
                <a:latin typeface="Myriad Pro Cond" pitchFamily="34" charset="0"/>
                <a:cs typeface="Arial" pitchFamily="34" charset="0"/>
              </a:rPr>
              <a:t>Base de données de microARNs</a:t>
            </a:r>
            <a:endParaRPr lang="fr-FR" sz="4000" b="1" dirty="0">
              <a:solidFill>
                <a:srgbClr val="6F9D20"/>
              </a:solidFill>
              <a:latin typeface="Myriad Pro Cond" pitchFamily="34" charset="0"/>
              <a:cs typeface="Arial" pitchFamily="34" charset="0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47353" y="101836"/>
            <a:ext cx="2330900" cy="92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4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 uiExpand="1">
        <p:bldSub>
          <a:bldChart bld="category"/>
        </p:bldSub>
      </p:bldGraphic>
      <p:bldGraphic spid="33" grpId="0" uiExpand="1">
        <p:bldSub>
          <a:bldChart bld="category"/>
        </p:bldSub>
      </p:bldGraphic>
      <p:bldGraphic spid="36" grpId="0" uiExpand="1">
        <p:bldSub>
          <a:bldChart bld="category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5" y="1592066"/>
            <a:ext cx="3170099" cy="3170099"/>
          </a:xfrm>
          <a:prstGeom prst="rect">
            <a:avLst/>
          </a:prstGeom>
          <a:ln w="19050">
            <a:gradFill flip="none" rotWithShape="1">
              <a:gsLst>
                <a:gs pos="0">
                  <a:srgbClr val="8FC9C9"/>
                </a:gs>
                <a:gs pos="50000">
                  <a:srgbClr val="D28282"/>
                </a:gs>
                <a:gs pos="100000">
                  <a:srgbClr val="F0B493"/>
                </a:gs>
              </a:gsLst>
              <a:lin ang="2700000" scaled="1"/>
              <a:tileRect/>
            </a:gradFill>
          </a:ln>
        </p:spPr>
      </p:pic>
      <p:sp>
        <p:nvSpPr>
          <p:cNvPr id="3" name="ZoneTexte 2"/>
          <p:cNvSpPr txBox="1"/>
          <p:nvPr/>
        </p:nvSpPr>
        <p:spPr>
          <a:xfrm>
            <a:off x="5232400" y="1592065"/>
            <a:ext cx="659765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RumimiR</a:t>
            </a:r>
            <a:endParaRPr lang="fr-FR" sz="2000" b="1" dirty="0"/>
          </a:p>
          <a:p>
            <a:pPr algn="ctr"/>
            <a:endParaRPr lang="fr-FR" sz="2000" b="1" dirty="0"/>
          </a:p>
          <a:p>
            <a:pPr marL="285750" indent="-285750">
              <a:buFontTx/>
              <a:buChar char="-"/>
            </a:pPr>
            <a:r>
              <a:rPr lang="fr-FR" sz="2400" dirty="0"/>
              <a:t>Regroupement des données des publications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Homogénéisation des données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Processus de recherche d'identité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Comparaison avec d'autres petits ARNs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Mise en avant de tissu-spécificités</a:t>
            </a:r>
          </a:p>
          <a:p>
            <a:pPr marL="285750" indent="-285750">
              <a:buFontTx/>
              <a:buChar char="-"/>
            </a:pPr>
            <a:r>
              <a:rPr lang="fr-FR" sz="2400" dirty="0"/>
              <a:t>Mise en place d'un score de faux positivité</a:t>
            </a:r>
          </a:p>
        </p:txBody>
      </p:sp>
      <p:sp>
        <p:nvSpPr>
          <p:cNvPr id="5" name="Rectangle 4"/>
          <p:cNvSpPr/>
          <p:nvPr/>
        </p:nvSpPr>
        <p:spPr>
          <a:xfrm>
            <a:off x="5653132" y="4738017"/>
            <a:ext cx="57561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Possibilité de comparaison des 3 </a:t>
            </a:r>
            <a:r>
              <a:rPr lang="fr-FR" sz="2000" dirty="0"/>
              <a:t>espèces : </a:t>
            </a:r>
          </a:p>
          <a:p>
            <a:pPr algn="ctr"/>
            <a:r>
              <a:rPr lang="fr-FR" sz="2000" dirty="0"/>
              <a:t>Nombre </a:t>
            </a:r>
            <a:r>
              <a:rPr lang="fr-FR" sz="2000" dirty="0"/>
              <a:t>de microARNs </a:t>
            </a:r>
            <a:r>
              <a:rPr lang="fr-FR" sz="2000" dirty="0"/>
              <a:t>décrits &amp; Homologies</a:t>
            </a:r>
            <a:endParaRPr lang="en-US" sz="2000" dirty="0"/>
          </a:p>
        </p:txBody>
      </p:sp>
      <p:sp>
        <p:nvSpPr>
          <p:cNvPr id="15" name="ZoneTexte 14"/>
          <p:cNvSpPr txBox="1"/>
          <p:nvPr/>
        </p:nvSpPr>
        <p:spPr>
          <a:xfrm>
            <a:off x="137266" y="30990"/>
            <a:ext cx="859167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6F9D20"/>
                </a:solidFill>
                <a:latin typeface="Myriad Pro Cond" pitchFamily="34" charset="0"/>
                <a:cs typeface="Arial" pitchFamily="34" charset="0"/>
              </a:rPr>
              <a:t>Base de données de microARNs</a:t>
            </a:r>
            <a:endParaRPr lang="fr-FR" sz="4000" b="1" dirty="0">
              <a:solidFill>
                <a:srgbClr val="6F9D20"/>
              </a:solidFill>
              <a:latin typeface="Myriad Pro Cond" pitchFamily="34" charset="0"/>
              <a:cs typeface="Arial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7353" y="101836"/>
            <a:ext cx="2330900" cy="92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6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046160"/>
            <a:ext cx="12192000" cy="499745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FR" dirty="0" smtClean="0"/>
              <a:t>Guidelines  : </a:t>
            </a:r>
          </a:p>
          <a:p>
            <a:pPr lvl="1"/>
            <a:r>
              <a:rPr lang="fr-FR" dirty="0" smtClean="0"/>
              <a:t>Un fichier word avec les informations</a:t>
            </a:r>
          </a:p>
          <a:p>
            <a:pPr lvl="1"/>
            <a:r>
              <a:rPr lang="fr-FR" dirty="0" smtClean="0"/>
              <a:t>Un power-point pour les blast</a:t>
            </a:r>
          </a:p>
          <a:p>
            <a:pPr lvl="1"/>
            <a:r>
              <a:rPr lang="fr-FR" dirty="0" smtClean="0"/>
              <a:t>Un fichier excel avec les données (où ajouter les nouveaux microARNs)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2 fichiers Python : un programme pour les microARNs humains et murins, un pour les autres petits ARNs</a:t>
            </a:r>
          </a:p>
          <a:p>
            <a:pPr lvl="1"/>
            <a:r>
              <a:rPr lang="fr-FR" dirty="0" smtClean="0"/>
              <a:t>3 fichiers texte : un fichier avec l'ensemble des microARNs humains et murins, un avec l'ensemble des petits ARNs, et enfin un fichier où ajouter les nouveaux microARNs pour comparaison</a:t>
            </a:r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lvl="1"/>
            <a:r>
              <a:rPr lang="fr-FR" dirty="0" smtClean="0"/>
              <a:t>2 fichiers excel pour le cas de changement de génome de référence</a:t>
            </a:r>
          </a:p>
        </p:txBody>
      </p:sp>
      <p:sp>
        <p:nvSpPr>
          <p:cNvPr id="4" name="Titre 2"/>
          <p:cNvSpPr txBox="1">
            <a:spLocks/>
          </p:cNvSpPr>
          <p:nvPr/>
        </p:nvSpPr>
        <p:spPr>
          <a:xfrm>
            <a:off x="0" y="0"/>
            <a:ext cx="7410734" cy="8171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>
                <a:hlinkClick r:id="rId2"/>
              </a:rPr>
              <a:t>RumimiR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8352430" y="0"/>
            <a:ext cx="38395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dirty="0" smtClean="0"/>
              <a:t>19 847 microARNs</a:t>
            </a:r>
          </a:p>
          <a:p>
            <a:pPr algn="r"/>
            <a:r>
              <a:rPr lang="fr-FR" dirty="0" smtClean="0"/>
              <a:t>Dernière mise à jour en Janvier 2020</a:t>
            </a:r>
          </a:p>
          <a:p>
            <a:pPr algn="r"/>
            <a:r>
              <a:rPr lang="fr-FR" dirty="0" smtClean="0"/>
              <a:t>Mise à jour 2 fois par an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795847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2258"/>
            <a:ext cx="12192000" cy="5675742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17133"/>
          </a:xfrm>
        </p:spPr>
        <p:txBody>
          <a:bodyPr/>
          <a:lstStyle/>
          <a:p>
            <a:r>
              <a:rPr lang="fr-FR" dirty="0" smtClean="0">
                <a:hlinkClick r:id="rId3"/>
              </a:rPr>
              <a:t>RumimiR</a:t>
            </a:r>
            <a:r>
              <a:rPr lang="fr-FR" dirty="0" smtClean="0"/>
              <a:t> – site internet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721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7266" y="1187625"/>
            <a:ext cx="87564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dirty="0">
                <a:latin typeface="Minion Pro" pitchFamily="18" charset="0"/>
                <a:cs typeface="Arial" pitchFamily="34" charset="0"/>
              </a:rPr>
              <a:t>Outil principal recensant les microARNs : miRBase</a:t>
            </a:r>
          </a:p>
          <a:p>
            <a:pPr marL="342900" indent="-342900" algn="just">
              <a:buFontTx/>
              <a:buChar char="-"/>
            </a:pPr>
            <a:r>
              <a:rPr lang="fr-FR" sz="2800" b="1" dirty="0">
                <a:solidFill>
                  <a:srgbClr val="FF0000"/>
                </a:solidFill>
                <a:latin typeface="Minion Pro" pitchFamily="18" charset="0"/>
                <a:cs typeface="Arial" pitchFamily="34" charset="0"/>
              </a:rPr>
              <a:t>Nouvelle version release 22 : 12/03/2018</a:t>
            </a:r>
          </a:p>
          <a:p>
            <a:pPr marL="342900" indent="-342900" algn="just">
              <a:buFontTx/>
              <a:buChar char="-"/>
            </a:pP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" pitchFamily="18" charset="0"/>
              <a:cs typeface="Arial" pitchFamily="34" charset="0"/>
            </a:endParaRPr>
          </a:p>
          <a:p>
            <a:pPr marL="342900" indent="-342900" algn="just">
              <a:buFontTx/>
              <a:buChar char="-"/>
            </a:pP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ion Pro" pitchFamily="18" charset="0"/>
              <a:cs typeface="Arial" pitchFamily="34" charset="0"/>
            </a:endParaRPr>
          </a:p>
          <a:p>
            <a:pPr algn="just"/>
            <a:r>
              <a:rPr lang="fr-FR" sz="3200" dirty="0">
                <a:latin typeface="Minion Pro" pitchFamily="18" charset="0"/>
                <a:cs typeface="Arial" pitchFamily="34" charset="0"/>
              </a:rPr>
              <a:t>miRBase </a:t>
            </a:r>
            <a:r>
              <a:rPr lang="fr-FR" sz="3200" dirty="0">
                <a:latin typeface="Minion Pro" pitchFamily="18" charset="0"/>
                <a:cs typeface="Arial" pitchFamily="34" charset="0"/>
              </a:rPr>
              <a:t>release </a:t>
            </a:r>
            <a:r>
              <a:rPr lang="fr-FR" sz="3200" dirty="0">
                <a:latin typeface="Minion Pro" pitchFamily="18" charset="0"/>
                <a:cs typeface="Arial" pitchFamily="34" charset="0"/>
              </a:rPr>
              <a:t>22: </a:t>
            </a:r>
          </a:p>
          <a:p>
            <a:pPr marL="285750" indent="-285750" algn="just">
              <a:buFontTx/>
              <a:buChar char="-"/>
            </a:pPr>
            <a:r>
              <a:rPr lang="fr-FR" sz="2800" dirty="0">
                <a:latin typeface="Minion Pro" pitchFamily="18" charset="0"/>
                <a:cs typeface="Arial" pitchFamily="34" charset="0"/>
              </a:rPr>
              <a:t>271 organismes</a:t>
            </a:r>
          </a:p>
          <a:p>
            <a:pPr marL="285750" indent="-285750" algn="just">
              <a:buFontTx/>
              <a:buChar char="-"/>
            </a:pPr>
            <a:r>
              <a:rPr lang="fr-FR" sz="2800" dirty="0">
                <a:latin typeface="Minion Pro" pitchFamily="18" charset="0"/>
                <a:cs typeface="Arial" pitchFamily="34" charset="0"/>
              </a:rPr>
              <a:t>Données de deep sequencing manquantes</a:t>
            </a:r>
            <a:endParaRPr lang="fr-FR" sz="2400" dirty="0">
              <a:latin typeface="Minion Pro" pitchFamily="18" charset="0"/>
              <a:cs typeface="Arial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fr-FR" sz="2800" dirty="0">
                <a:latin typeface="Minion Pro" pitchFamily="18" charset="0"/>
                <a:cs typeface="Arial" pitchFamily="34" charset="0"/>
              </a:rPr>
              <a:t>Informations non précisées</a:t>
            </a:r>
          </a:p>
          <a:p>
            <a:pPr marL="742950" lvl="1" indent="-285750" algn="just">
              <a:buFontTx/>
              <a:buChar char="-"/>
            </a:pPr>
            <a:r>
              <a:rPr lang="fr-FR" sz="2800" dirty="0">
                <a:latin typeface="Minion Pro" pitchFamily="18" charset="0"/>
                <a:cs typeface="Arial" pitchFamily="34" charset="0"/>
              </a:rPr>
              <a:t>Races</a:t>
            </a:r>
          </a:p>
          <a:p>
            <a:pPr marL="742950" lvl="1" indent="-285750" algn="just">
              <a:buFontTx/>
              <a:buChar char="-"/>
            </a:pPr>
            <a:r>
              <a:rPr lang="fr-FR" sz="2800" dirty="0">
                <a:latin typeface="Minion Pro" pitchFamily="18" charset="0"/>
                <a:cs typeface="Arial" pitchFamily="34" charset="0"/>
              </a:rPr>
              <a:t>Tissus</a:t>
            </a:r>
          </a:p>
          <a:p>
            <a:pPr marL="742950" lvl="1" indent="-285750" algn="just">
              <a:buFontTx/>
              <a:buChar char="-"/>
            </a:pPr>
            <a:r>
              <a:rPr lang="fr-FR" sz="2800" dirty="0">
                <a:latin typeface="Minion Pro" pitchFamily="18" charset="0"/>
                <a:cs typeface="Arial" pitchFamily="34" charset="0"/>
              </a:rPr>
              <a:t>….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083" y="1187625"/>
            <a:ext cx="1247775" cy="81915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37266" y="30990"/>
            <a:ext cx="859167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6F9D20"/>
                </a:solidFill>
                <a:latin typeface="Myriad Pro Cond" pitchFamily="34" charset="0"/>
                <a:cs typeface="Arial" pitchFamily="34" charset="0"/>
              </a:rPr>
              <a:t>Base de données de microARNs</a:t>
            </a:r>
            <a:endParaRPr lang="fr-FR" sz="4000" b="1" dirty="0">
              <a:solidFill>
                <a:srgbClr val="6F9D20"/>
              </a:solidFill>
              <a:latin typeface="Myriad Pro Con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91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63521" y="629532"/>
            <a:ext cx="5028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Procédure d'inclusion des microARNs</a:t>
            </a:r>
            <a:endParaRPr lang="fr-F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37266" y="30990"/>
            <a:ext cx="1205473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6F9D20"/>
                </a:solidFill>
                <a:latin typeface="Myriad Pro Cond" pitchFamily="34" charset="0"/>
                <a:cs typeface="Arial" pitchFamily="34" charset="0"/>
              </a:rPr>
              <a:t>RumimiR : base de données publique et détaillée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109891" y="5302906"/>
            <a:ext cx="30801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 smtClean="0"/>
              <a:t>89</a:t>
            </a:r>
            <a:r>
              <a:rPr lang="en-US" sz="2000" i="1" dirty="0" smtClean="0"/>
              <a:t> </a:t>
            </a:r>
            <a:r>
              <a:rPr lang="en-US" sz="2000" i="1" dirty="0"/>
              <a:t>different publications</a:t>
            </a:r>
          </a:p>
          <a:p>
            <a:pPr algn="ctr"/>
            <a:r>
              <a:rPr lang="en-US" sz="2000" b="1" i="1" dirty="0" smtClean="0">
                <a:solidFill>
                  <a:schemeClr val="accent2">
                    <a:lumMod val="75000"/>
                  </a:schemeClr>
                </a:solidFill>
              </a:rPr>
              <a:t>&gt; 10 000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</a:rPr>
              <a:t>mature microRNAs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84" y="1091197"/>
            <a:ext cx="8337183" cy="4437745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62" b="25838"/>
          <a:stretch/>
        </p:blipFill>
        <p:spPr>
          <a:xfrm>
            <a:off x="10539701" y="1829792"/>
            <a:ext cx="1368780" cy="97200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6481" y="3944310"/>
            <a:ext cx="972000" cy="889281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9807" y="2965087"/>
            <a:ext cx="1044000" cy="821174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0" y="5631766"/>
            <a:ext cx="408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/>
              <a:t>Bourdon C. et al. 2019, Database (Oxford)</a:t>
            </a:r>
            <a:endParaRPr lang="en-US" i="1" u="sng" dirty="0"/>
          </a:p>
        </p:txBody>
      </p:sp>
      <p:sp>
        <p:nvSpPr>
          <p:cNvPr id="2" name="ZoneTexte 1"/>
          <p:cNvSpPr txBox="1"/>
          <p:nvPr/>
        </p:nvSpPr>
        <p:spPr>
          <a:xfrm>
            <a:off x="1241945" y="1775200"/>
            <a:ext cx="418704" cy="369332"/>
          </a:xfrm>
          <a:prstGeom prst="rect">
            <a:avLst/>
          </a:prstGeom>
          <a:solidFill>
            <a:srgbClr val="3B3838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89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11188" y="4291096"/>
            <a:ext cx="1571661" cy="692497"/>
          </a:xfrm>
          <a:prstGeom prst="rect">
            <a:avLst/>
          </a:prstGeom>
          <a:solidFill>
            <a:schemeClr val="bg1"/>
          </a:solidFill>
          <a:ln>
            <a:solidFill>
              <a:srgbClr val="7F7F7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00" dirty="0" smtClean="0"/>
              <a:t>Bovine: ARS-UCD1.2</a:t>
            </a:r>
          </a:p>
          <a:p>
            <a:pPr algn="ctr"/>
            <a:r>
              <a:rPr lang="fr-FR" sz="1300" dirty="0" smtClean="0"/>
              <a:t>Caprine: ARS1</a:t>
            </a:r>
          </a:p>
          <a:p>
            <a:pPr algn="ctr"/>
            <a:r>
              <a:rPr lang="fr-FR" sz="1300" dirty="0" smtClean="0"/>
              <a:t>Ovine: Oar v4.0</a:t>
            </a:r>
            <a:endParaRPr lang="fr-FR" sz="1300" dirty="0"/>
          </a:p>
        </p:txBody>
      </p:sp>
    </p:spTree>
    <p:extLst>
      <p:ext uri="{BB962C8B-B14F-4D97-AF65-F5344CB8AC3E}">
        <p14:creationId xmlns:p14="http://schemas.microsoft.com/office/powerpoint/2010/main" val="108127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oneTexte 31"/>
          <p:cNvSpPr txBox="1"/>
          <p:nvPr/>
        </p:nvSpPr>
        <p:spPr>
          <a:xfrm>
            <a:off x="137266" y="30990"/>
            <a:ext cx="859167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6F9D20"/>
                </a:solidFill>
                <a:latin typeface="Myriad Pro Cond" pitchFamily="34" charset="0"/>
                <a:cs typeface="Arial" pitchFamily="34" charset="0"/>
              </a:rPr>
              <a:t>Base de données de microARNs</a:t>
            </a:r>
            <a:endParaRPr lang="fr-FR" sz="4000" b="1" dirty="0">
              <a:solidFill>
                <a:srgbClr val="6F9D20"/>
              </a:solidFill>
              <a:latin typeface="Myriad Pro Cond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016162" y="1136074"/>
            <a:ext cx="3317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cs typeface="Arial" pitchFamily="34" charset="0"/>
              </a:rPr>
              <a:t>Plus de 40 tissus différents </a:t>
            </a:r>
          </a:p>
        </p:txBody>
      </p:sp>
      <p:sp>
        <p:nvSpPr>
          <p:cNvPr id="8" name="Flèche à angle droit 7"/>
          <p:cNvSpPr/>
          <p:nvPr/>
        </p:nvSpPr>
        <p:spPr>
          <a:xfrm rot="5400000">
            <a:off x="1687684" y="1061314"/>
            <a:ext cx="361117" cy="295838"/>
          </a:xfrm>
          <a:prstGeom prst="bentUpArrow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/>
          </p:nvPr>
        </p:nvGraphicFramePr>
        <p:xfrm>
          <a:off x="2424780" y="1770405"/>
          <a:ext cx="2242457" cy="123854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242457">
                  <a:extLst>
                    <a:ext uri="{9D8B030D-6E8A-4147-A177-3AD203B41FA5}">
                      <a16:colId xmlns:a16="http://schemas.microsoft.com/office/drawing/2014/main" val="2524019021"/>
                    </a:ext>
                  </a:extLst>
                </a:gridCol>
              </a:tblGrid>
              <a:tr h="14358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noProof="0" dirty="0" smtClean="0">
                          <a:effectLst/>
                          <a:latin typeface="Minion Pro"/>
                        </a:rPr>
                        <a:t>Tissu adipeux</a:t>
                      </a:r>
                      <a:endParaRPr lang="fr-F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Minion Pro"/>
                      </a:endParaRPr>
                    </a:p>
                  </a:txBody>
                  <a:tcPr marL="4835" marR="4835" marT="4835" marB="0" anchor="b"/>
                </a:tc>
                <a:extLst>
                  <a:ext uri="{0D108BD9-81ED-4DB2-BD59-A6C34878D82A}">
                    <a16:rowId xmlns:a16="http://schemas.microsoft.com/office/drawing/2014/main" val="2126723009"/>
                  </a:ext>
                </a:extLst>
              </a:tr>
              <a:tr h="14358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Minion Pro"/>
                        </a:rPr>
                        <a:t>Lait</a:t>
                      </a:r>
                      <a:endParaRPr lang="fr-F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Minion Pro"/>
                      </a:endParaRPr>
                    </a:p>
                  </a:txBody>
                  <a:tcPr marL="4835" marR="4835" marT="4835" marB="0" anchor="b"/>
                </a:tc>
                <a:extLst>
                  <a:ext uri="{0D108BD9-81ED-4DB2-BD59-A6C34878D82A}">
                    <a16:rowId xmlns:a16="http://schemas.microsoft.com/office/drawing/2014/main" val="489192090"/>
                  </a:ext>
                </a:extLst>
              </a:tr>
              <a:tr h="14358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noProof="0" dirty="0" smtClean="0">
                          <a:effectLst/>
                          <a:latin typeface="Minion Pro"/>
                        </a:rPr>
                        <a:t>Tissu du ventricule</a:t>
                      </a:r>
                      <a:r>
                        <a:rPr lang="fr-FR" sz="1600" u="none" strike="noStrike" baseline="0" noProof="0" dirty="0" smtClean="0">
                          <a:effectLst/>
                          <a:latin typeface="Minion Pro"/>
                        </a:rPr>
                        <a:t> gauche</a:t>
                      </a:r>
                      <a:endParaRPr lang="fr-F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Minion Pro"/>
                      </a:endParaRPr>
                    </a:p>
                  </a:txBody>
                  <a:tcPr marL="4835" marR="4835" marT="4835" marB="0" anchor="b"/>
                </a:tc>
                <a:extLst>
                  <a:ext uri="{0D108BD9-81ED-4DB2-BD59-A6C34878D82A}">
                    <a16:rowId xmlns:a16="http://schemas.microsoft.com/office/drawing/2014/main" val="2916381204"/>
                  </a:ext>
                </a:extLst>
              </a:tr>
              <a:tr h="14358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noProof="0" dirty="0" smtClean="0">
                          <a:effectLst/>
                          <a:latin typeface="Minion Pro"/>
                        </a:rPr>
                        <a:t>Rumen</a:t>
                      </a:r>
                      <a:endParaRPr lang="fr-F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Minion Pro"/>
                      </a:endParaRPr>
                    </a:p>
                  </a:txBody>
                  <a:tcPr marL="4835" marR="4835" marT="4835" marB="0" anchor="b"/>
                </a:tc>
                <a:extLst>
                  <a:ext uri="{0D108BD9-81ED-4DB2-BD59-A6C34878D82A}">
                    <a16:rowId xmlns:a16="http://schemas.microsoft.com/office/drawing/2014/main" val="1248748933"/>
                  </a:ext>
                </a:extLst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/>
          </p:nvPr>
        </p:nvGraphicFramePr>
        <p:xfrm>
          <a:off x="5333658" y="1770405"/>
          <a:ext cx="1625745" cy="123854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625745">
                  <a:extLst>
                    <a:ext uri="{9D8B030D-6E8A-4147-A177-3AD203B41FA5}">
                      <a16:colId xmlns:a16="http://schemas.microsoft.com/office/drawing/2014/main" val="2524019021"/>
                    </a:ext>
                  </a:extLst>
                </a:gridCol>
              </a:tblGrid>
              <a:tr h="14358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noProof="0" dirty="0" smtClean="0">
                          <a:effectLst/>
                          <a:latin typeface="Minion Pro"/>
                        </a:rPr>
                        <a:t>Ovaires</a:t>
                      </a:r>
                      <a:endParaRPr lang="fr-F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Minion Pro"/>
                      </a:endParaRPr>
                    </a:p>
                  </a:txBody>
                  <a:tcPr marL="4835" marR="4835" marT="4835" marB="0" anchor="b"/>
                </a:tc>
                <a:extLst>
                  <a:ext uri="{0D108BD9-81ED-4DB2-BD59-A6C34878D82A}">
                    <a16:rowId xmlns:a16="http://schemas.microsoft.com/office/drawing/2014/main" val="4241881613"/>
                  </a:ext>
                </a:extLst>
              </a:tr>
              <a:tr h="14358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noProof="0" dirty="0" smtClean="0">
                          <a:effectLst/>
                          <a:latin typeface="Minion Pro"/>
                        </a:rPr>
                        <a:t>Glande</a:t>
                      </a:r>
                      <a:r>
                        <a:rPr lang="fr-FR" sz="1600" u="none" strike="noStrike" baseline="0" noProof="0" dirty="0" smtClean="0">
                          <a:effectLst/>
                          <a:latin typeface="Minion Pro"/>
                        </a:rPr>
                        <a:t> mammaire</a:t>
                      </a:r>
                      <a:endParaRPr lang="fr-F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Minion Pro"/>
                      </a:endParaRPr>
                    </a:p>
                  </a:txBody>
                  <a:tcPr marL="4835" marR="4835" marT="4835" marB="0" anchor="b"/>
                </a:tc>
                <a:extLst>
                  <a:ext uri="{0D108BD9-81ED-4DB2-BD59-A6C34878D82A}">
                    <a16:rowId xmlns:a16="http://schemas.microsoft.com/office/drawing/2014/main" val="720829217"/>
                  </a:ext>
                </a:extLst>
              </a:tr>
              <a:tr h="14358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Minion Pro"/>
                        </a:rPr>
                        <a:t>Peau</a:t>
                      </a:r>
                      <a:endParaRPr lang="fr-F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Minion Pro"/>
                      </a:endParaRPr>
                    </a:p>
                  </a:txBody>
                  <a:tcPr marL="4835" marR="4835" marT="4835" marB="0" anchor="b"/>
                </a:tc>
                <a:extLst>
                  <a:ext uri="{0D108BD9-81ED-4DB2-BD59-A6C34878D82A}">
                    <a16:rowId xmlns:a16="http://schemas.microsoft.com/office/drawing/2014/main" val="222422813"/>
                  </a:ext>
                </a:extLst>
              </a:tr>
              <a:tr h="14358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noProof="0" dirty="0" smtClean="0">
                          <a:effectLst/>
                          <a:latin typeface="Minion Pro"/>
                        </a:rPr>
                        <a:t>Testicules</a:t>
                      </a:r>
                      <a:endParaRPr lang="fr-F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Minion Pro"/>
                      </a:endParaRPr>
                    </a:p>
                  </a:txBody>
                  <a:tcPr marL="4835" marR="4835" marT="4835" marB="0" anchor="b"/>
                </a:tc>
                <a:extLst>
                  <a:ext uri="{0D108BD9-81ED-4DB2-BD59-A6C34878D82A}">
                    <a16:rowId xmlns:a16="http://schemas.microsoft.com/office/drawing/2014/main" val="2102731860"/>
                  </a:ext>
                </a:extLst>
              </a:tr>
            </a:tbl>
          </a:graphicData>
        </a:graphic>
      </p:graphicFrame>
      <p:graphicFrame>
        <p:nvGraphicFramePr>
          <p:cNvPr id="14" name="Tableau 13"/>
          <p:cNvGraphicFramePr>
            <a:graphicFrameLocks noGrp="1"/>
          </p:cNvGraphicFramePr>
          <p:nvPr>
            <p:extLst/>
          </p:nvPr>
        </p:nvGraphicFramePr>
        <p:xfrm>
          <a:off x="7439306" y="1770405"/>
          <a:ext cx="1492395" cy="99470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492395">
                  <a:extLst>
                    <a:ext uri="{9D8B030D-6E8A-4147-A177-3AD203B41FA5}">
                      <a16:colId xmlns:a16="http://schemas.microsoft.com/office/drawing/2014/main" val="2524019021"/>
                    </a:ext>
                  </a:extLst>
                </a:gridCol>
              </a:tblGrid>
              <a:tr h="14358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noProof="0" dirty="0" smtClean="0">
                          <a:effectLst/>
                          <a:latin typeface="Minion Pro"/>
                        </a:rPr>
                        <a:t>Endomètre</a:t>
                      </a:r>
                      <a:endParaRPr lang="fr-F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Minion Pro"/>
                      </a:endParaRPr>
                    </a:p>
                  </a:txBody>
                  <a:tcPr marL="4835" marR="4835" marT="4835" marB="0" anchor="b"/>
                </a:tc>
                <a:extLst>
                  <a:ext uri="{0D108BD9-81ED-4DB2-BD59-A6C34878D82A}">
                    <a16:rowId xmlns:a16="http://schemas.microsoft.com/office/drawing/2014/main" val="1676224757"/>
                  </a:ext>
                </a:extLst>
              </a:tr>
              <a:tr h="14358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Minion Pro"/>
                        </a:rPr>
                        <a:t>Sang</a:t>
                      </a:r>
                      <a:endParaRPr lang="fr-F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Minion Pro"/>
                      </a:endParaRPr>
                    </a:p>
                  </a:txBody>
                  <a:tcPr marL="4835" marR="4835" marT="4835" marB="0" anchor="b"/>
                </a:tc>
                <a:extLst>
                  <a:ext uri="{0D108BD9-81ED-4DB2-BD59-A6C34878D82A}">
                    <a16:rowId xmlns:a16="http://schemas.microsoft.com/office/drawing/2014/main" val="3017356476"/>
                  </a:ext>
                </a:extLst>
              </a:tr>
              <a:tr h="14358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Minion Pro"/>
                        </a:rPr>
                        <a:t>Follicules</a:t>
                      </a:r>
                      <a:r>
                        <a:rPr lang="fr-FR" sz="16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Minion Pro"/>
                        </a:rPr>
                        <a:t> pileux</a:t>
                      </a:r>
                      <a:endParaRPr lang="fr-F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Minion Pro"/>
                      </a:endParaRPr>
                    </a:p>
                  </a:txBody>
                  <a:tcPr marL="4835" marR="4835" marT="4835" marB="0" anchor="b"/>
                </a:tc>
                <a:extLst>
                  <a:ext uri="{0D108BD9-81ED-4DB2-BD59-A6C34878D82A}">
                    <a16:rowId xmlns:a16="http://schemas.microsoft.com/office/drawing/2014/main" val="3227061570"/>
                  </a:ext>
                </a:extLst>
              </a:tr>
              <a:tr h="14358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Minion Pro"/>
                        </a:rPr>
                        <a:t>Poumon</a:t>
                      </a:r>
                      <a:endParaRPr lang="fr-F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Minion Pro"/>
                      </a:endParaRPr>
                    </a:p>
                  </a:txBody>
                  <a:tcPr marL="4835" marR="4835" marT="4835" marB="0" anchor="b"/>
                </a:tc>
                <a:extLst>
                  <a:ext uri="{0D108BD9-81ED-4DB2-BD59-A6C34878D82A}">
                    <a16:rowId xmlns:a16="http://schemas.microsoft.com/office/drawing/2014/main" val="1040588891"/>
                  </a:ext>
                </a:extLst>
              </a:tr>
            </a:tbl>
          </a:graphicData>
        </a:graphic>
      </p:graphicFrame>
      <p:sp>
        <p:nvSpPr>
          <p:cNvPr id="15" name="Flèche à angle droit 14"/>
          <p:cNvSpPr/>
          <p:nvPr/>
        </p:nvSpPr>
        <p:spPr>
          <a:xfrm rot="5400000">
            <a:off x="1726288" y="4059110"/>
            <a:ext cx="361117" cy="295838"/>
          </a:xfrm>
          <a:prstGeom prst="bentUpArrow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/>
          </p:nvPr>
        </p:nvGraphicFramePr>
        <p:xfrm>
          <a:off x="7735663" y="5241468"/>
          <a:ext cx="1807061" cy="751299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807061">
                  <a:extLst>
                    <a:ext uri="{9D8B030D-6E8A-4147-A177-3AD203B41FA5}">
                      <a16:colId xmlns:a16="http://schemas.microsoft.com/office/drawing/2014/main" val="1496637943"/>
                    </a:ext>
                  </a:extLst>
                </a:gridCol>
              </a:tblGrid>
              <a:tr h="131859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 smtClean="0">
                          <a:effectLst/>
                          <a:latin typeface="Minion Pro"/>
                        </a:rPr>
                        <a:t>Coopworth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Minion Pro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4196785853"/>
                  </a:ext>
                </a:extLst>
              </a:tr>
              <a:tr h="20127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 smtClean="0">
                          <a:effectLst/>
                          <a:latin typeface="Minion Pro"/>
                        </a:rPr>
                        <a:t>Dorset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Minion Pro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3285462446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u="none" strike="noStrike" dirty="0" smtClean="0">
                          <a:effectLst/>
                          <a:latin typeface="Minion Pro"/>
                        </a:rPr>
                        <a:t>Duolang</a:t>
                      </a:r>
                      <a:endParaRPr lang="fr-F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Minion Pro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611760407"/>
                  </a:ext>
                </a:extLst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9152199" y="2513266"/>
            <a:ext cx="39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…</a:t>
            </a:r>
            <a:endParaRPr lang="fr-FR" dirty="0"/>
          </a:p>
        </p:txBody>
      </p:sp>
      <p:graphicFrame>
        <p:nvGraphicFramePr>
          <p:cNvPr id="16" name="Tableau 15"/>
          <p:cNvGraphicFramePr>
            <a:graphicFrameLocks noGrp="1"/>
          </p:cNvGraphicFramePr>
          <p:nvPr>
            <p:extLst/>
          </p:nvPr>
        </p:nvGraphicFramePr>
        <p:xfrm>
          <a:off x="2458161" y="5234762"/>
          <a:ext cx="1807061" cy="751299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807061">
                  <a:extLst>
                    <a:ext uri="{9D8B030D-6E8A-4147-A177-3AD203B41FA5}">
                      <a16:colId xmlns:a16="http://schemas.microsoft.com/office/drawing/2014/main" val="1496637943"/>
                    </a:ext>
                  </a:extLst>
                </a:gridCol>
              </a:tblGrid>
              <a:tr h="13185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nion Pro"/>
                        </a:rPr>
                        <a:t>Angus</a:t>
                      </a: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771722739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nion Pro"/>
                        </a:rPr>
                        <a:t>Holstein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Minion Pro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3870567060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  <a:latin typeface="Minion Pro"/>
                        </a:rPr>
                        <a:t>Simmental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Minion Pro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3206308189"/>
                  </a:ext>
                </a:extLst>
              </a:tr>
            </a:tbl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9747353" y="5746967"/>
            <a:ext cx="39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…</a:t>
            </a:r>
            <a:endParaRPr lang="fr-FR" dirty="0"/>
          </a:p>
        </p:txBody>
      </p:sp>
      <p:graphicFrame>
        <p:nvGraphicFramePr>
          <p:cNvPr id="48" name="Tableau 47"/>
          <p:cNvGraphicFramePr>
            <a:graphicFrameLocks noGrp="1"/>
          </p:cNvGraphicFramePr>
          <p:nvPr>
            <p:extLst/>
          </p:nvPr>
        </p:nvGraphicFramePr>
        <p:xfrm>
          <a:off x="5096912" y="5234762"/>
          <a:ext cx="1807061" cy="751299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807061">
                  <a:extLst>
                    <a:ext uri="{9D8B030D-6E8A-4147-A177-3AD203B41FA5}">
                      <a16:colId xmlns:a16="http://schemas.microsoft.com/office/drawing/2014/main" val="1496637943"/>
                    </a:ext>
                  </a:extLst>
                </a:gridCol>
              </a:tblGrid>
              <a:tr h="131859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>
                          <a:effectLst/>
                          <a:latin typeface="Minion Pro"/>
                        </a:rPr>
                        <a:t>Alpine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Minion Pro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4196785853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 smtClean="0">
                          <a:effectLst/>
                          <a:latin typeface="Minion Pro"/>
                        </a:rPr>
                        <a:t>Saanen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Minion Pro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3285462446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u="none" strike="noStrike" dirty="0" smtClean="0">
                          <a:effectLst/>
                          <a:latin typeface="Minion Pro"/>
                        </a:rPr>
                        <a:t>Shanbei Cashmere</a:t>
                      </a:r>
                      <a:endParaRPr lang="fr-F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Minion Pro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611760407"/>
                  </a:ext>
                </a:extLst>
              </a:tr>
            </a:tbl>
          </a:graphicData>
        </a:graphic>
      </p:graphicFrame>
      <p:pic>
        <p:nvPicPr>
          <p:cNvPr id="21" name="Imag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792" y="4580894"/>
            <a:ext cx="619578" cy="585535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381" y="4552557"/>
            <a:ext cx="619200" cy="642208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9592" y="4533485"/>
            <a:ext cx="619200" cy="680355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7353" y="101836"/>
            <a:ext cx="2330900" cy="9268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54765" y="4112450"/>
            <a:ext cx="34666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cs typeface="Arial" pitchFamily="34" charset="0"/>
              </a:rPr>
              <a:t>Plus de 30 races différentes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3267" y="3156642"/>
            <a:ext cx="3506525" cy="4643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7420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èche à angle droit 6"/>
          <p:cNvSpPr/>
          <p:nvPr/>
        </p:nvSpPr>
        <p:spPr>
          <a:xfrm rot="5400000">
            <a:off x="1687687" y="1635708"/>
            <a:ext cx="361117" cy="295838"/>
          </a:xfrm>
          <a:prstGeom prst="bentUpArrow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8" name="Flèche à angle droit 7"/>
          <p:cNvSpPr/>
          <p:nvPr/>
        </p:nvSpPr>
        <p:spPr>
          <a:xfrm rot="5400000">
            <a:off x="1687686" y="3694732"/>
            <a:ext cx="361117" cy="295838"/>
          </a:xfrm>
          <a:prstGeom prst="bentUpArrow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079567"/>
              </p:ext>
            </p:extLst>
          </p:nvPr>
        </p:nvGraphicFramePr>
        <p:xfrm>
          <a:off x="3773396" y="2208226"/>
          <a:ext cx="1782908" cy="746025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782908">
                  <a:extLst>
                    <a:ext uri="{9D8B030D-6E8A-4147-A177-3AD203B41FA5}">
                      <a16:colId xmlns:a16="http://schemas.microsoft.com/office/drawing/2014/main" val="2524019021"/>
                    </a:ext>
                  </a:extLst>
                </a:gridCol>
              </a:tblGrid>
              <a:tr h="14358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noProof="0" dirty="0" smtClean="0">
                          <a:effectLst/>
                          <a:latin typeface="Minion Pro"/>
                        </a:rPr>
                        <a:t>Races</a:t>
                      </a:r>
                      <a:endParaRPr lang="fr-F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Minion Pro"/>
                      </a:endParaRPr>
                    </a:p>
                  </a:txBody>
                  <a:tcPr marL="4835" marR="4835" marT="4835" marB="0" anchor="b"/>
                </a:tc>
                <a:extLst>
                  <a:ext uri="{0D108BD9-81ED-4DB2-BD59-A6C34878D82A}">
                    <a16:rowId xmlns:a16="http://schemas.microsoft.com/office/drawing/2014/main" val="2126723009"/>
                  </a:ext>
                </a:extLst>
              </a:tr>
              <a:tr h="14358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noProof="0" dirty="0" smtClean="0">
                          <a:effectLst/>
                          <a:latin typeface="Minion Pro"/>
                        </a:rPr>
                        <a:t>Infection</a:t>
                      </a:r>
                      <a:endParaRPr lang="fr-F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Minion Pro"/>
                      </a:endParaRPr>
                    </a:p>
                  </a:txBody>
                  <a:tcPr marL="4835" marR="4835" marT="4835" marB="0" anchor="b"/>
                </a:tc>
                <a:extLst>
                  <a:ext uri="{0D108BD9-81ED-4DB2-BD59-A6C34878D82A}">
                    <a16:rowId xmlns:a16="http://schemas.microsoft.com/office/drawing/2014/main" val="2916381204"/>
                  </a:ext>
                </a:extLst>
              </a:tr>
              <a:tr h="14358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noProof="0" dirty="0" smtClean="0">
                          <a:effectLst/>
                          <a:latin typeface="Minion Pro"/>
                        </a:rPr>
                        <a:t>Stades de lactation</a:t>
                      </a:r>
                      <a:endParaRPr lang="fr-F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Minion Pro"/>
                      </a:endParaRPr>
                    </a:p>
                  </a:txBody>
                  <a:tcPr marL="4835" marR="4835" marT="4835" marB="0" anchor="b"/>
                </a:tc>
                <a:extLst>
                  <a:ext uri="{0D108BD9-81ED-4DB2-BD59-A6C34878D82A}">
                    <a16:rowId xmlns:a16="http://schemas.microsoft.com/office/drawing/2014/main" val="1248748933"/>
                  </a:ext>
                </a:extLst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097171"/>
              </p:ext>
            </p:extLst>
          </p:nvPr>
        </p:nvGraphicFramePr>
        <p:xfrm>
          <a:off x="6655290" y="2208225"/>
          <a:ext cx="1492395" cy="746025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492395">
                  <a:extLst>
                    <a:ext uri="{9D8B030D-6E8A-4147-A177-3AD203B41FA5}">
                      <a16:colId xmlns:a16="http://schemas.microsoft.com/office/drawing/2014/main" val="2524019021"/>
                    </a:ext>
                  </a:extLst>
                </a:gridCol>
              </a:tblGrid>
              <a:tr h="1435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noProof="0" dirty="0" smtClean="0">
                          <a:effectLst/>
                          <a:latin typeface="Minion Pro"/>
                        </a:rPr>
                        <a:t>Nutrition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Minion Pro"/>
                      </a:endParaRPr>
                    </a:p>
                  </a:txBody>
                  <a:tcPr marL="4835" marR="4835" marT="4835" marB="0" anchor="b"/>
                </a:tc>
                <a:extLst>
                  <a:ext uri="{0D108BD9-81ED-4DB2-BD59-A6C34878D82A}">
                    <a16:rowId xmlns:a16="http://schemas.microsoft.com/office/drawing/2014/main" val="4241881613"/>
                  </a:ext>
                </a:extLst>
              </a:tr>
              <a:tr h="1435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noProof="0" dirty="0" smtClean="0">
                          <a:effectLst/>
                          <a:latin typeface="Minion Pro"/>
                        </a:rPr>
                        <a:t>Reproduction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Minion Pro"/>
                      </a:endParaRPr>
                    </a:p>
                  </a:txBody>
                  <a:tcPr marL="4835" marR="4835" marT="4835" marB="0" anchor="b"/>
                </a:tc>
                <a:extLst>
                  <a:ext uri="{0D108BD9-81ED-4DB2-BD59-A6C34878D82A}">
                    <a16:rowId xmlns:a16="http://schemas.microsoft.com/office/drawing/2014/main" val="720829217"/>
                  </a:ext>
                </a:extLst>
              </a:tr>
              <a:tr h="143581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noProof="0" dirty="0" smtClean="0">
                          <a:effectLst/>
                          <a:latin typeface="Minion Pro"/>
                        </a:rPr>
                        <a:t>Tissus</a:t>
                      </a:r>
                      <a:endParaRPr lang="fr-F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Minion Pro"/>
                      </a:endParaRPr>
                    </a:p>
                  </a:txBody>
                  <a:tcPr marL="4835" marR="4835" marT="4835" marB="0" anchor="b"/>
                </a:tc>
                <a:extLst>
                  <a:ext uri="{0D108BD9-81ED-4DB2-BD59-A6C34878D82A}">
                    <a16:rowId xmlns:a16="http://schemas.microsoft.com/office/drawing/2014/main" val="222422813"/>
                  </a:ext>
                </a:extLst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068934"/>
              </p:ext>
            </p:extLst>
          </p:nvPr>
        </p:nvGraphicFramePr>
        <p:xfrm>
          <a:off x="3773397" y="4162433"/>
          <a:ext cx="1523661" cy="1001732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523661">
                  <a:extLst>
                    <a:ext uri="{9D8B030D-6E8A-4147-A177-3AD203B41FA5}">
                      <a16:colId xmlns:a16="http://schemas.microsoft.com/office/drawing/2014/main" val="1496637943"/>
                    </a:ext>
                  </a:extLst>
                </a:gridCol>
              </a:tblGrid>
              <a:tr h="131859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 smtClean="0">
                          <a:effectLst/>
                          <a:latin typeface="Minion Pro"/>
                        </a:rPr>
                        <a:t>Fœtus</a:t>
                      </a:r>
                      <a:r>
                        <a:rPr lang="fr-FR" sz="1600" u="none" strike="noStrike" baseline="0" dirty="0" smtClean="0">
                          <a:effectLst/>
                          <a:latin typeface="Minion Pro"/>
                        </a:rPr>
                        <a:t> 110 jours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Minion Pro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1154103134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 smtClean="0">
                          <a:effectLst/>
                          <a:latin typeface="Minion Pro"/>
                        </a:rPr>
                        <a:t>3 jours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Minion Pro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4196785853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 smtClean="0">
                          <a:effectLst/>
                          <a:latin typeface="Minion Pro"/>
                        </a:rPr>
                        <a:t>2 semaines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Minion Pro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3285462446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u="none" strike="noStrike" dirty="0" smtClean="0">
                          <a:effectLst/>
                          <a:latin typeface="Minion Pro"/>
                        </a:rPr>
                        <a:t>12 mois</a:t>
                      </a: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611760407"/>
                  </a:ext>
                </a:extLst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8409250" y="2662717"/>
            <a:ext cx="390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…</a:t>
            </a:r>
            <a:endParaRPr lang="fr-FR" sz="2000" dirty="0"/>
          </a:p>
        </p:txBody>
      </p:sp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059243"/>
              </p:ext>
            </p:extLst>
          </p:nvPr>
        </p:nvGraphicFramePr>
        <p:xfrm>
          <a:off x="6655290" y="4287650"/>
          <a:ext cx="1584811" cy="751299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584811">
                  <a:extLst>
                    <a:ext uri="{9D8B030D-6E8A-4147-A177-3AD203B41FA5}">
                      <a16:colId xmlns:a16="http://schemas.microsoft.com/office/drawing/2014/main" val="1496637943"/>
                    </a:ext>
                  </a:extLst>
                </a:gridCol>
              </a:tblGrid>
              <a:tr h="13185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u="none" strike="noStrike" dirty="0" smtClean="0">
                          <a:effectLst/>
                          <a:latin typeface="Minion Pro"/>
                        </a:rPr>
                        <a:t>28 mois</a:t>
                      </a:r>
                      <a:endParaRPr lang="fr-FR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Minion Pro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771722739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 smtClean="0">
                          <a:effectLst/>
                          <a:latin typeface="Minion Pro"/>
                        </a:rPr>
                        <a:t>3 ans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Minion Pro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2821643362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dirty="0" smtClean="0">
                          <a:effectLst/>
                          <a:latin typeface="Minion Pro"/>
                        </a:rPr>
                        <a:t>5 ans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Minion Pro"/>
                      </a:endParaRPr>
                    </a:p>
                  </a:txBody>
                  <a:tcPr marL="6593" marR="6593" marT="6593" marB="0" anchor="b"/>
                </a:tc>
                <a:extLst>
                  <a:ext uri="{0D108BD9-81ED-4DB2-BD59-A6C34878D82A}">
                    <a16:rowId xmlns:a16="http://schemas.microsoft.com/office/drawing/2014/main" val="3870567060"/>
                  </a:ext>
                </a:extLst>
              </a:tr>
            </a:tbl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8409250" y="4759566"/>
            <a:ext cx="390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…</a:t>
            </a:r>
            <a:endParaRPr lang="fr-FR" sz="2000" dirty="0"/>
          </a:p>
        </p:txBody>
      </p:sp>
      <p:sp>
        <p:nvSpPr>
          <p:cNvPr id="2" name="Rectangle 1"/>
          <p:cNvSpPr/>
          <p:nvPr/>
        </p:nvSpPr>
        <p:spPr>
          <a:xfrm>
            <a:off x="2249226" y="1674595"/>
            <a:ext cx="69084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cs typeface="Arial" pitchFamily="34" charset="0"/>
              </a:rPr>
              <a:t>Plus de 20 conditions d’étude différentes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971683" y="3662092"/>
            <a:ext cx="3365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sz="2400" dirty="0">
                <a:cs typeface="Arial" pitchFamily="34" charset="0"/>
              </a:rPr>
              <a:t>Plus de 30 âges différents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37266" y="30990"/>
            <a:ext cx="859167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6F9D20"/>
                </a:solidFill>
                <a:latin typeface="Myriad Pro Cond" pitchFamily="34" charset="0"/>
                <a:cs typeface="Arial" pitchFamily="34" charset="0"/>
              </a:rPr>
              <a:t>Base de données de microARNs</a:t>
            </a:r>
            <a:endParaRPr lang="fr-FR" sz="4000" b="1" dirty="0">
              <a:solidFill>
                <a:srgbClr val="6F9D20"/>
              </a:solidFill>
              <a:latin typeface="Myriad Pro Cond" pitchFamily="34" charset="0"/>
              <a:cs typeface="Arial" pitchFamily="34" charset="0"/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7353" y="101836"/>
            <a:ext cx="2330900" cy="926838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0" y="5457157"/>
            <a:ext cx="121920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Création d'une nomenclature RumimiR : un identifiant RumimiR est donné à chaque microARN</a:t>
            </a:r>
          </a:p>
          <a:p>
            <a:pPr algn="ctr"/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Rum-bta-0001, Rum-chi-0001, Rum-oar-0001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989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137266" y="30990"/>
            <a:ext cx="859167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6F9D20"/>
                </a:solidFill>
                <a:latin typeface="Myriad Pro Cond" pitchFamily="34" charset="0"/>
                <a:cs typeface="Arial" pitchFamily="34" charset="0"/>
              </a:rPr>
              <a:t>Base de données de microARNs</a:t>
            </a:r>
            <a:endParaRPr lang="fr-FR" sz="4000" b="1" dirty="0">
              <a:solidFill>
                <a:srgbClr val="6F9D20"/>
              </a:solidFill>
              <a:latin typeface="Myriad Pro Cond" pitchFamily="34" charset="0"/>
              <a:cs typeface="Arial" pitchFamily="34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7353" y="101836"/>
            <a:ext cx="2330900" cy="926838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3611570" y="1732861"/>
            <a:ext cx="2188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Exemple : </a:t>
            </a:r>
            <a:r>
              <a:rPr lang="en-US" dirty="0" smtClean="0"/>
              <a:t>small RNAs</a:t>
            </a:r>
            <a:endParaRPr lang="en-US" dirty="0"/>
          </a:p>
        </p:txBody>
      </p:sp>
      <p:sp>
        <p:nvSpPr>
          <p:cNvPr id="22" name="ZoneTexte 21"/>
          <p:cNvSpPr txBox="1"/>
          <p:nvPr/>
        </p:nvSpPr>
        <p:spPr>
          <a:xfrm>
            <a:off x="3611570" y="3800921"/>
            <a:ext cx="292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Exemple : </a:t>
            </a:r>
            <a:r>
              <a:rPr lang="en-US" dirty="0" smtClean="0"/>
              <a:t>identity</a:t>
            </a:r>
            <a:r>
              <a:rPr lang="fr-FR" dirty="0" smtClean="0"/>
              <a:t> </a:t>
            </a:r>
            <a:r>
              <a:rPr lang="fr-FR" i="1" dirty="0" smtClean="0"/>
              <a:t>hsa-</a:t>
            </a:r>
            <a:r>
              <a:rPr lang="fr-FR" dirty="0" smtClean="0"/>
              <a:t> </a:t>
            </a:r>
            <a:r>
              <a:rPr lang="fr-FR" i="1" dirty="0" smtClean="0"/>
              <a:t>mmu-</a:t>
            </a:r>
            <a:endParaRPr lang="fr-FR" i="1" dirty="0"/>
          </a:p>
        </p:txBody>
      </p:sp>
      <p:grpSp>
        <p:nvGrpSpPr>
          <p:cNvPr id="24" name="Groupe 23"/>
          <p:cNvGrpSpPr/>
          <p:nvPr/>
        </p:nvGrpSpPr>
        <p:grpSpPr>
          <a:xfrm>
            <a:off x="1392072" y="2131098"/>
            <a:ext cx="9144000" cy="994866"/>
            <a:chOff x="0" y="2044157"/>
            <a:chExt cx="9144000" cy="994866"/>
          </a:xfrm>
        </p:grpSpPr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044157"/>
              <a:ext cx="9144000" cy="994866"/>
            </a:xfrm>
            <a:prstGeom prst="rect">
              <a:avLst/>
            </a:prstGeom>
          </p:spPr>
        </p:pic>
        <p:sp>
          <p:nvSpPr>
            <p:cNvPr id="26" name="Rectangle à coins arrondis 25"/>
            <p:cNvSpPr/>
            <p:nvPr/>
          </p:nvSpPr>
          <p:spPr>
            <a:xfrm>
              <a:off x="6625883" y="2044157"/>
              <a:ext cx="661182" cy="994866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1392072" y="4144425"/>
            <a:ext cx="9144000" cy="1020291"/>
            <a:chOff x="0" y="4057484"/>
            <a:chExt cx="9144000" cy="1020291"/>
          </a:xfrm>
        </p:grpSpPr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083312"/>
              <a:ext cx="9144000" cy="994463"/>
            </a:xfrm>
            <a:prstGeom prst="rect">
              <a:avLst/>
            </a:prstGeom>
          </p:spPr>
        </p:pic>
        <p:sp>
          <p:nvSpPr>
            <p:cNvPr id="29" name="Rectangle à coins arrondis 28"/>
            <p:cNvSpPr/>
            <p:nvPr/>
          </p:nvSpPr>
          <p:spPr>
            <a:xfrm>
              <a:off x="7367810" y="4057484"/>
              <a:ext cx="1776189" cy="994866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9159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485" y="1611011"/>
            <a:ext cx="6657409" cy="415783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37266" y="30990"/>
            <a:ext cx="859167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6F9D20"/>
                </a:solidFill>
                <a:latin typeface="Myriad Pro Cond" pitchFamily="34" charset="0"/>
                <a:cs typeface="Arial" pitchFamily="34" charset="0"/>
              </a:rPr>
              <a:t>Base de données de microARNs</a:t>
            </a:r>
            <a:endParaRPr lang="fr-FR" sz="4000" b="1" dirty="0">
              <a:solidFill>
                <a:srgbClr val="6F9D20"/>
              </a:solidFill>
              <a:latin typeface="Myriad Pro Cond" pitchFamily="34" charset="0"/>
              <a:cs typeface="Arial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7353" y="101836"/>
            <a:ext cx="2330900" cy="92683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8" y="738876"/>
            <a:ext cx="2670577" cy="174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0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883" y="1534939"/>
            <a:ext cx="7073352" cy="424401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37266" y="30990"/>
            <a:ext cx="859167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6F9D20"/>
                </a:solidFill>
                <a:latin typeface="Myriad Pro Cond" pitchFamily="34" charset="0"/>
                <a:cs typeface="Arial" pitchFamily="34" charset="0"/>
              </a:rPr>
              <a:t>Base de données de microARNs</a:t>
            </a:r>
            <a:endParaRPr lang="fr-FR" sz="4000" b="1" dirty="0">
              <a:solidFill>
                <a:srgbClr val="6F9D20"/>
              </a:solidFill>
              <a:latin typeface="Myriad Pro Cond" pitchFamily="34" charset="0"/>
              <a:cs typeface="Arial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7353" y="101836"/>
            <a:ext cx="2330900" cy="92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5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483</Words>
  <Application>Microsoft Office PowerPoint</Application>
  <PresentationFormat>Grand écran</PresentationFormat>
  <Paragraphs>139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Minion Pro</vt:lpstr>
      <vt:lpstr>Myriad Pro Cond</vt:lpstr>
      <vt:lpstr>Wingdings</vt:lpstr>
      <vt:lpstr>Thème Office</vt:lpstr>
      <vt:lpstr>RumimiR - Guidelines</vt:lpstr>
      <vt:lpstr>RumimiR – site internet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RumimiR - Guidelines</dc:title>
  <dc:creator>Céline BOURDON</dc:creator>
  <cp:lastModifiedBy>Céline BOURDON</cp:lastModifiedBy>
  <cp:revision>5</cp:revision>
  <dcterms:created xsi:type="dcterms:W3CDTF">2020-07-01T15:14:51Z</dcterms:created>
  <dcterms:modified xsi:type="dcterms:W3CDTF">2020-07-01T16:20:27Z</dcterms:modified>
</cp:coreProperties>
</file>