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</p:sldIdLst>
  <p:sldSz cx="9144000" cy="6858000" type="screen4x3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5F107-BB1A-43E9-A484-77500979A892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4D1E9-F0DF-439A-92C5-D670C6261C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635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5171" y="0"/>
            <a:ext cx="4302919" cy="341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84AC-82A3-43D9-91C0-84867106AB7B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62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7727"/>
            <a:ext cx="4302919" cy="341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5171" y="6457727"/>
            <a:ext cx="4302919" cy="341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C1077-F8D6-4283-92EF-6DCF788C12E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28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45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33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52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26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60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1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6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62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30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8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2E6A-063B-4E41-A511-D87F9730FA78}" type="datetimeFigureOut">
              <a:rPr lang="fr-FR" smtClean="0"/>
              <a:t>04/03/2020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FCAB-BAAC-4AD4-A269-E2154CC6D8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10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.ncbi.nlm.nih.gov/Blast.cgi?PAGE_TYPE=BlastSearch&amp;PROG_DEF=blastn&amp;BLAST_PROG_DEF=megaBlast&amp;BLAST_SPEC=OGP__9913__1070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blast.ncbi.nlm.nih.gov/Blast.cgi?PAGE_TYPE=BlastSearch&amp;PROG_DEF=blastn&amp;BLAST_PROG_DEF=megaBlast&amp;BLAST_SPEC=OGP__9940__10709" TargetMode="External"/><Relationship Id="rId4" Type="http://schemas.openxmlformats.org/officeDocument/2006/relationships/hyperlink" Target="https://blast.ncbi.nlm.nih.gov/Blast.cgi?PAGE_TYPE=BlastSearch&amp;PROG_DEF=blastn&amp;BLAST_PROG_DEF=megaBlast&amp;BLAST_SPEC=OGP__9925__495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Blast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microARNs RumimiR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32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40" y="3699474"/>
            <a:ext cx="6743700" cy="2533650"/>
          </a:xfrm>
          <a:prstGeom prst="rect">
            <a:avLst/>
          </a:prstGeom>
          <a:ln>
            <a:solidFill>
              <a:srgbClr val="D3DFF5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290945" y="241069"/>
            <a:ext cx="483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Fichier regroupant les nouveaux microARNs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0945" y="3361610"/>
            <a:ext cx="8254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Liens pour les blasts : 		</a:t>
            </a:r>
            <a:r>
              <a:rPr lang="fr-FR" u="sng" dirty="0" smtClean="0">
                <a:hlinkClick r:id="rId3"/>
              </a:rPr>
              <a:t>Blast bovin</a:t>
            </a:r>
            <a:r>
              <a:rPr lang="fr-FR" dirty="0" smtClean="0"/>
              <a:t>	</a:t>
            </a:r>
            <a:r>
              <a:rPr lang="fr-FR" u="sng" dirty="0" smtClean="0">
                <a:hlinkClick r:id="rId4"/>
              </a:rPr>
              <a:t>Blast caprin</a:t>
            </a:r>
            <a:r>
              <a:rPr lang="fr-FR" dirty="0" smtClean="0"/>
              <a:t>	</a:t>
            </a:r>
            <a:r>
              <a:rPr lang="fr-FR" u="sng" dirty="0" smtClean="0">
                <a:hlinkClick r:id="rId5"/>
              </a:rPr>
              <a:t>Blast </a:t>
            </a:r>
            <a:r>
              <a:rPr lang="fr-FR" u="sng" dirty="0">
                <a:hlinkClick r:id="rId5"/>
              </a:rPr>
              <a:t>ovin</a:t>
            </a:r>
            <a:r>
              <a:rPr lang="fr-FR" dirty="0"/>
              <a:t> </a:t>
            </a:r>
            <a:endParaRPr lang="fr-FR" sz="1400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0945" y="2992278"/>
            <a:ext cx="601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Blaster les microARNs dans le génome de référence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138237" y="4650213"/>
            <a:ext cx="407324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0" y="4248832"/>
            <a:ext cx="1330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Commencer par le symbole "&gt;" puis le placer entre chacune des séquences</a:t>
            </a:r>
            <a:endParaRPr lang="fr-FR" sz="12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138540" y="4895163"/>
            <a:ext cx="407324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138237" y="5151823"/>
            <a:ext cx="407324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/>
          <a:srcRect l="58439" t="2584" r="1" b="1906"/>
          <a:stretch/>
        </p:blipFill>
        <p:spPr>
          <a:xfrm>
            <a:off x="3607724" y="1005840"/>
            <a:ext cx="1642844" cy="9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81" t="35043" r="45480" b="19480"/>
          <a:stretch/>
        </p:blipFill>
        <p:spPr>
          <a:xfrm>
            <a:off x="496254" y="482894"/>
            <a:ext cx="8419146" cy="3669630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H="1">
            <a:off x="5012576" y="985916"/>
            <a:ext cx="152122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677632" y="870414"/>
            <a:ext cx="209299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Choisir le bon génome de référence (ici </a:t>
            </a:r>
          </a:p>
          <a:p>
            <a:r>
              <a:rPr lang="fr-FR" sz="1200" b="1" dirty="0" smtClean="0"/>
              <a:t>ARS-UCD1.2 pour </a:t>
            </a:r>
            <a:r>
              <a:rPr lang="fr-FR" sz="1200" b="1" dirty="0" smtClean="0"/>
              <a:t>les bovins)</a:t>
            </a:r>
            <a:endParaRPr lang="fr-FR" sz="12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4" y="5092927"/>
            <a:ext cx="8274368" cy="35461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6254" y="4596159"/>
            <a:ext cx="209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Lancer le Blast</a:t>
            </a:r>
            <a:endParaRPr lang="fr-FR" sz="14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973667" y="4873158"/>
            <a:ext cx="0" cy="2197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0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6748" y="355944"/>
            <a:ext cx="209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Récapitulatif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8" y="1144053"/>
            <a:ext cx="8693913" cy="36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6748" y="164752"/>
            <a:ext cx="209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Page des résultats</a:t>
            </a:r>
            <a:endParaRPr lang="fr-FR" sz="1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8" y="1076761"/>
            <a:ext cx="7875702" cy="4804865"/>
          </a:xfrm>
          <a:prstGeom prst="rect">
            <a:avLst/>
          </a:prstGeom>
        </p:spPr>
      </p:pic>
      <p:sp>
        <p:nvSpPr>
          <p:cNvPr id="20" name="Ellipse 19"/>
          <p:cNvSpPr/>
          <p:nvPr/>
        </p:nvSpPr>
        <p:spPr>
          <a:xfrm>
            <a:off x="6494605" y="2300820"/>
            <a:ext cx="2076450" cy="482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5562600" y="2875334"/>
            <a:ext cx="1684019" cy="33730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997680" y="6340142"/>
            <a:ext cx="3174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Choisir la page de résultats traditionnelle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821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6748" y="164752"/>
            <a:ext cx="209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Page des résultats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70840" y="4333431"/>
            <a:ext cx="5856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Formater la page pour que les résultats soient plus facilement visualisables</a:t>
            </a:r>
            <a:endParaRPr lang="fr-FR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36528" b="34461"/>
          <a:stretch/>
        </p:blipFill>
        <p:spPr>
          <a:xfrm>
            <a:off x="70840" y="4705609"/>
            <a:ext cx="5716217" cy="1944573"/>
          </a:xfrm>
          <a:prstGeom prst="rect">
            <a:avLst/>
          </a:prstGeom>
          <a:ln>
            <a:solidFill>
              <a:srgbClr val="D3DFF5"/>
            </a:solidFill>
          </a:ln>
        </p:spPr>
      </p:pic>
      <p:sp>
        <p:nvSpPr>
          <p:cNvPr id="6" name="Ellipse 5"/>
          <p:cNvSpPr/>
          <p:nvPr/>
        </p:nvSpPr>
        <p:spPr>
          <a:xfrm>
            <a:off x="1471353" y="4838007"/>
            <a:ext cx="656705" cy="1246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5400000">
            <a:off x="2107271" y="5623561"/>
            <a:ext cx="382389" cy="390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39056" r="50644"/>
          <a:stretch/>
        </p:blipFill>
        <p:spPr>
          <a:xfrm>
            <a:off x="2590481" y="4705609"/>
            <a:ext cx="676933" cy="1814513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 rot="5400000">
            <a:off x="2832651" y="5623560"/>
            <a:ext cx="382389" cy="390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 rot="5400000">
            <a:off x="5071545" y="4833852"/>
            <a:ext cx="382389" cy="390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103118" y="4563688"/>
            <a:ext cx="4056613" cy="2992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159731" y="4333431"/>
            <a:ext cx="2073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Formater la page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-18663" y="5539395"/>
            <a:ext cx="207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Description de </a:t>
            </a:r>
          </a:p>
          <a:p>
            <a:r>
              <a:rPr lang="fr-FR" sz="1200" dirty="0" smtClean="0"/>
              <a:t>seulement 10 résultats</a:t>
            </a:r>
            <a:endParaRPr lang="fr-FR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221971" y="5782643"/>
            <a:ext cx="88114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938188" y="5495743"/>
            <a:ext cx="207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Pas de graphique affiché (chargement de la page plus rapide)</a:t>
            </a:r>
            <a:endParaRPr lang="fr-FR" sz="1200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267415" y="5782643"/>
            <a:ext cx="367077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075811" y="4787412"/>
            <a:ext cx="2073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Reformater la page</a:t>
            </a:r>
            <a:endParaRPr lang="fr-FR" sz="12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5458092" y="4922735"/>
            <a:ext cx="2322621" cy="158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2663"/>
            <a:ext cx="9149370" cy="363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12" y="4556247"/>
            <a:ext cx="8266297" cy="20775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" y="260504"/>
            <a:ext cx="9144000" cy="377571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-74817" y="5022686"/>
            <a:ext cx="209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Position Start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95275" y="-38486"/>
            <a:ext cx="209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Résultats</a:t>
            </a:r>
            <a:endParaRPr lang="fr-FR" sz="1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67086" y="2452678"/>
            <a:ext cx="8556307" cy="1163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7148367" y="1446169"/>
            <a:ext cx="846771" cy="9568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055377" y="1139874"/>
            <a:ext cx="209299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100% identité et 100% </a:t>
            </a:r>
            <a:r>
              <a:rPr lang="fr-FR" sz="1200" dirty="0" err="1" smtClean="0"/>
              <a:t>Query</a:t>
            </a:r>
            <a:r>
              <a:rPr lang="fr-FR" sz="1200" dirty="0" smtClean="0"/>
              <a:t> </a:t>
            </a:r>
            <a:r>
              <a:rPr lang="fr-FR" sz="1200" dirty="0" err="1" smtClean="0"/>
              <a:t>cover</a:t>
            </a:r>
            <a:r>
              <a:rPr lang="fr-FR" sz="1200" dirty="0" smtClean="0"/>
              <a:t> nécessaires, </a:t>
            </a:r>
            <a:r>
              <a:rPr lang="fr-FR" sz="1200" dirty="0" err="1" smtClean="0"/>
              <a:t>E-value</a:t>
            </a:r>
            <a:r>
              <a:rPr lang="fr-FR" sz="1200" dirty="0" smtClean="0"/>
              <a:t> la plus faible</a:t>
            </a:r>
            <a:endParaRPr lang="fr-FR" sz="1200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3508752" y="2567874"/>
            <a:ext cx="390700" cy="5608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803714" y="3067996"/>
            <a:ext cx="209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Sélectionner</a:t>
            </a:r>
            <a:endParaRPr lang="fr-FR" sz="1200" dirty="0"/>
          </a:p>
        </p:txBody>
      </p:sp>
      <p:sp>
        <p:nvSpPr>
          <p:cNvPr id="16" name="Ellipse 15"/>
          <p:cNvSpPr/>
          <p:nvPr/>
        </p:nvSpPr>
        <p:spPr>
          <a:xfrm>
            <a:off x="1374027" y="5170516"/>
            <a:ext cx="282633" cy="108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697818" y="5171728"/>
            <a:ext cx="282633" cy="108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568700" y="4926848"/>
            <a:ext cx="495300" cy="16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3960914" y="4598090"/>
            <a:ext cx="423948" cy="35906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278814" y="4359365"/>
            <a:ext cx="209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Chromosome</a:t>
            </a:r>
            <a:endParaRPr lang="fr-FR" sz="1200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860213" y="5178829"/>
            <a:ext cx="494764" cy="83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-74817" y="5417081"/>
            <a:ext cx="209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Position End</a:t>
            </a:r>
            <a:endParaRPr lang="fr-FR" sz="1200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860213" y="5278582"/>
            <a:ext cx="885460" cy="2796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65065" y="5270269"/>
            <a:ext cx="454867" cy="1468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avec flèche 34"/>
          <p:cNvCxnSpPr/>
          <p:nvPr/>
        </p:nvCxnSpPr>
        <p:spPr>
          <a:xfrm flipH="1" flipV="1">
            <a:off x="2473040" y="5417082"/>
            <a:ext cx="1508551" cy="20103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3925756" y="5479617"/>
            <a:ext cx="2170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Vérifier que l’identité est bien effective sur l’ensemble de la séquence (ici 22 bases, correspondant à la longueur de la séquence rentrée </a:t>
            </a:r>
            <a:r>
              <a:rPr lang="fr-FR" sz="1200" dirty="0" smtClean="0"/>
              <a:t>donc </a:t>
            </a:r>
            <a:r>
              <a:rPr lang="fr-FR" sz="1200" dirty="0" smtClean="0"/>
              <a:t>OK)</a:t>
            </a:r>
            <a:endParaRPr lang="fr-FR" sz="1200" dirty="0"/>
          </a:p>
        </p:txBody>
      </p:sp>
      <p:cxnSp>
        <p:nvCxnSpPr>
          <p:cNvPr id="39" name="Connecteur droit avec flèche 38"/>
          <p:cNvCxnSpPr>
            <a:stCxn id="36" idx="0"/>
          </p:cNvCxnSpPr>
          <p:nvPr/>
        </p:nvCxnSpPr>
        <p:spPr>
          <a:xfrm flipH="1" flipV="1">
            <a:off x="750278" y="1043355"/>
            <a:ext cx="4260600" cy="44362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6825010" y="6172114"/>
            <a:ext cx="20929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Chr, pos start, pos end à rentrer dans le classeur Excel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1796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" y="606089"/>
            <a:ext cx="8939213" cy="1452563"/>
          </a:xfrm>
          <a:prstGeom prst="rect">
            <a:avLst/>
          </a:prstGeom>
          <a:solidFill>
            <a:schemeClr val="accent2"/>
          </a:solidFill>
          <a:ln>
            <a:solidFill>
              <a:srgbClr val="D3DFF5"/>
            </a:solidFill>
          </a:ln>
        </p:spPr>
      </p:pic>
      <p:cxnSp>
        <p:nvCxnSpPr>
          <p:cNvPr id="3" name="Connecteur droit avec flèche 2"/>
          <p:cNvCxnSpPr/>
          <p:nvPr/>
        </p:nvCxnSpPr>
        <p:spPr>
          <a:xfrm flipH="1">
            <a:off x="1512655" y="407531"/>
            <a:ext cx="191194" cy="6151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0" y="103068"/>
            <a:ext cx="209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Sélectionner la deuxième séquence rentrée</a:t>
            </a:r>
            <a:endParaRPr lang="fr-FR" sz="1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474" y="3182288"/>
            <a:ext cx="5981891" cy="3173540"/>
          </a:xfrm>
          <a:prstGeom prst="rect">
            <a:avLst/>
          </a:prstGeom>
          <a:ln>
            <a:solidFill>
              <a:srgbClr val="D3DFF5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-167640" y="2724348"/>
            <a:ext cx="209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Pour soumettre de nouvelles séquences</a:t>
            </a:r>
            <a:endParaRPr lang="fr-FR" sz="12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78855" y="3149490"/>
            <a:ext cx="729397" cy="23379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1624576" y="3324832"/>
            <a:ext cx="601548" cy="1168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" y="1298276"/>
            <a:ext cx="8963025" cy="2671763"/>
          </a:xfrm>
          <a:prstGeom prst="rect">
            <a:avLst/>
          </a:prstGeom>
          <a:ln>
            <a:solidFill>
              <a:srgbClr val="D3DFF5"/>
            </a:solidFill>
          </a:ln>
        </p:spPr>
      </p:pic>
      <p:sp>
        <p:nvSpPr>
          <p:cNvPr id="3" name="Rectangle à coins arrondis 2"/>
          <p:cNvSpPr/>
          <p:nvPr/>
        </p:nvSpPr>
        <p:spPr>
          <a:xfrm>
            <a:off x="7802880" y="1866900"/>
            <a:ext cx="632460" cy="216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897880" y="4538663"/>
            <a:ext cx="2092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/>
              <a:t>100 % </a:t>
            </a:r>
            <a:r>
              <a:rPr lang="fr-FR" sz="1200" dirty="0" err="1" smtClean="0"/>
              <a:t>Query</a:t>
            </a:r>
            <a:r>
              <a:rPr lang="fr-FR" sz="1200" dirty="0" smtClean="0"/>
              <a:t> </a:t>
            </a:r>
            <a:r>
              <a:rPr lang="fr-FR" sz="1200" dirty="0" err="1" smtClean="0"/>
              <a:t>cover</a:t>
            </a:r>
            <a:r>
              <a:rPr lang="fr-FR" sz="1200" dirty="0" smtClean="0"/>
              <a:t> et 100 % identité, E value identiques : plusieurs positions possibles </a:t>
            </a:r>
            <a:r>
              <a:rPr lang="fr-FR" sz="1200" dirty="0"/>
              <a:t>=</a:t>
            </a:r>
            <a:r>
              <a:rPr lang="fr-FR" sz="1200" dirty="0">
                <a:sym typeface="Wingdings" panose="05000000000000000000" pitchFamily="2" charset="2"/>
              </a:rPr>
              <a:t>==&gt; Mettre </a:t>
            </a:r>
            <a:r>
              <a:rPr lang="fr-FR" sz="1200" dirty="0" smtClean="0">
                <a:sym typeface="Wingdings" panose="05000000000000000000" pitchFamily="2" charset="2"/>
              </a:rPr>
              <a:t>le nombre de localisations possibles </a:t>
            </a:r>
            <a:r>
              <a:rPr lang="fr-FR" sz="1200" dirty="0">
                <a:sym typeface="Wingdings" panose="05000000000000000000" pitchFamily="2" charset="2"/>
              </a:rPr>
              <a:t>dans le fichier Excel </a:t>
            </a:r>
            <a:r>
              <a:rPr lang="fr-FR" sz="1200" dirty="0" smtClean="0">
                <a:sym typeface="Wingdings" panose="05000000000000000000" pitchFamily="2" charset="2"/>
              </a:rPr>
              <a:t>dans la colonne "Multi-mapping"</a:t>
            </a:r>
            <a:endParaRPr lang="fr-FR" sz="1200" dirty="0"/>
          </a:p>
          <a:p>
            <a:pPr algn="ctr"/>
            <a:endParaRPr lang="fr-FR" sz="12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7261473" y="4106985"/>
            <a:ext cx="640467" cy="4287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4295" y="267987"/>
            <a:ext cx="2092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Plusieurs positions possibles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74295" y="6211669"/>
            <a:ext cx="896302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dirty="0" smtClean="0"/>
              <a:t>Si </a:t>
            </a:r>
            <a:r>
              <a:rPr lang="fr-FR" sz="1200" dirty="0" err="1" smtClean="0"/>
              <a:t>Query</a:t>
            </a:r>
            <a:r>
              <a:rPr lang="fr-FR" sz="1200" dirty="0" smtClean="0"/>
              <a:t> </a:t>
            </a:r>
            <a:r>
              <a:rPr lang="fr-FR" sz="1200" dirty="0" err="1" smtClean="0"/>
              <a:t>cover</a:t>
            </a:r>
            <a:r>
              <a:rPr lang="fr-FR" sz="1200" dirty="0" smtClean="0"/>
              <a:t> et/ou </a:t>
            </a:r>
            <a:r>
              <a:rPr lang="fr-FR" sz="1200" dirty="0" err="1" smtClean="0"/>
              <a:t>Ident</a:t>
            </a:r>
            <a:r>
              <a:rPr lang="fr-FR" sz="1200" dirty="0" smtClean="0"/>
              <a:t>. différent(s) de 100% </a:t>
            </a:r>
            <a:r>
              <a:rPr lang="fr-FR" sz="1200" dirty="0"/>
              <a:t>=</a:t>
            </a:r>
            <a:r>
              <a:rPr lang="fr-FR" sz="1200" dirty="0">
                <a:sym typeface="Wingdings" panose="05000000000000000000" pitchFamily="2" charset="2"/>
              </a:rPr>
              <a:t>==&gt; Mettre </a:t>
            </a:r>
            <a:r>
              <a:rPr lang="fr-FR" sz="1200" dirty="0" smtClean="0">
                <a:sym typeface="Wingdings" panose="05000000000000000000" pitchFamily="2" charset="2"/>
              </a:rPr>
              <a:t>"</a:t>
            </a:r>
            <a:r>
              <a:rPr lang="en-US" sz="1200" dirty="0" smtClean="0">
                <a:sym typeface="Wingdings" panose="05000000000000000000" pitchFamily="2" charset="2"/>
              </a:rPr>
              <a:t>0 </a:t>
            </a:r>
            <a:r>
              <a:rPr lang="en-US" sz="1200" dirty="0">
                <a:sym typeface="Wingdings" panose="05000000000000000000" pitchFamily="2" charset="2"/>
              </a:rPr>
              <a:t>with 100% query cover and 100% </a:t>
            </a:r>
            <a:r>
              <a:rPr lang="en-US" sz="1200" dirty="0" smtClean="0">
                <a:sym typeface="Wingdings" panose="05000000000000000000" pitchFamily="2" charset="2"/>
              </a:rPr>
              <a:t>identity" </a:t>
            </a:r>
            <a:r>
              <a:rPr lang="fr-FR" sz="1200" dirty="0" smtClean="0">
                <a:sym typeface="Wingdings" panose="05000000000000000000" pitchFamily="2" charset="2"/>
              </a:rPr>
              <a:t>dans </a:t>
            </a:r>
            <a:r>
              <a:rPr lang="fr-FR" sz="1200" dirty="0">
                <a:sym typeface="Wingdings" panose="05000000000000000000" pitchFamily="2" charset="2"/>
              </a:rPr>
              <a:t>la colonne "Multi-mapping</a:t>
            </a:r>
            <a:r>
              <a:rPr lang="fr-FR" sz="1200" dirty="0" smtClean="0">
                <a:sym typeface="Wingdings" panose="05000000000000000000" pitchFamily="2" charset="2"/>
              </a:rPr>
              <a:t>"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235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1143</TotalTime>
  <Words>234</Words>
  <Application>Microsoft Office PowerPoint</Application>
  <PresentationFormat>Affichage à l'écran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Blast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BOURDON</dc:creator>
  <cp:lastModifiedBy>Céline BOURDON</cp:lastModifiedBy>
  <cp:revision>22</cp:revision>
  <cp:lastPrinted>2019-06-24T09:15:54Z</cp:lastPrinted>
  <dcterms:created xsi:type="dcterms:W3CDTF">2018-03-27T07:38:57Z</dcterms:created>
  <dcterms:modified xsi:type="dcterms:W3CDTF">2020-03-04T16:55:33Z</dcterms:modified>
</cp:coreProperties>
</file>