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2" r:id="rId3"/>
    <p:sldId id="280" r:id="rId4"/>
    <p:sldId id="281" r:id="rId5"/>
    <p:sldId id="258" r:id="rId6"/>
    <p:sldId id="259" r:id="rId7"/>
    <p:sldId id="260" r:id="rId8"/>
    <p:sldId id="261" r:id="rId9"/>
    <p:sldId id="262" r:id="rId10"/>
    <p:sldId id="263" r:id="rId11"/>
    <p:sldId id="264" r:id="rId12"/>
    <p:sldId id="265" r:id="rId13"/>
    <p:sldId id="272" r:id="rId14"/>
    <p:sldId id="273" r:id="rId15"/>
    <p:sldId id="266" r:id="rId16"/>
    <p:sldId id="267" r:id="rId17"/>
    <p:sldId id="274" r:id="rId18"/>
    <p:sldId id="268" r:id="rId19"/>
    <p:sldId id="269" r:id="rId20"/>
    <p:sldId id="275" r:id="rId21"/>
    <p:sldId id="270" r:id="rId22"/>
    <p:sldId id="277" r:id="rId23"/>
    <p:sldId id="271" r:id="rId24"/>
    <p:sldId id="278" r:id="rId25"/>
    <p:sldId id="279" r:id="rId26"/>
    <p:sldId id="284" r:id="rId27"/>
    <p:sldId id="283" r:id="rId28"/>
    <p:sldId id="285" r:id="rId29"/>
    <p:sldId id="286"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48F90482-4366-4F55-BD0D-472729DC5C25}">
          <p14:sldIdLst>
            <p14:sldId id="256"/>
            <p14:sldId id="282"/>
            <p14:sldId id="280"/>
            <p14:sldId id="281"/>
          </p14:sldIdLst>
        </p14:section>
        <p14:section name="Etapes préliminaires" id="{099CE7BB-68E4-4EA6-8561-B5FF04F9CF7E}">
          <p14:sldIdLst>
            <p14:sldId id="258"/>
            <p14:sldId id="259"/>
            <p14:sldId id="260"/>
            <p14:sldId id="261"/>
            <p14:sldId id="262"/>
          </p14:sldIdLst>
        </p14:section>
        <p14:section name="Préparation et validation des données" id="{B0E3E77A-FB3A-46FE-BEDA-EED21BCF30B0}">
          <p14:sldIdLst>
            <p14:sldId id="263"/>
            <p14:sldId id="264"/>
            <p14:sldId id="265"/>
            <p14:sldId id="272"/>
            <p14:sldId id="273"/>
            <p14:sldId id="266"/>
            <p14:sldId id="267"/>
            <p14:sldId id="274"/>
            <p14:sldId id="268"/>
            <p14:sldId id="269"/>
            <p14:sldId id="275"/>
            <p14:sldId id="270"/>
            <p14:sldId id="277"/>
            <p14:sldId id="271"/>
            <p14:sldId id="278"/>
            <p14:sldId id="279"/>
          </p14:sldIdLst>
        </p14:section>
        <p14:section name="Les fichiers de sortie" id="{4BA4491B-EFF6-4975-92A8-05F75C6F892A}">
          <p14:sldIdLst>
            <p14:sldId id="284"/>
            <p14:sldId id="283"/>
          </p14:sldIdLst>
        </p14:section>
        <p14:section name="A modifier dans la chaine" id="{CE4971DD-A52F-474F-9EB6-45FF119A824A}">
          <p14:sldIdLst>
            <p14:sldId id="285"/>
            <p14:sldId id="28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120" y="7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392B2654-CCA2-42A8-AC7E-FA167420F20A}" type="datetimeFigureOut">
              <a:rPr lang="fr-FR" smtClean="0"/>
              <a:t>10/09/2020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B22F1D-E174-49E5-BD42-723F83AF243B}" type="slidenum">
              <a:rPr lang="fr-FR" smtClean="0"/>
              <a:t>‹N°›</a:t>
            </a:fld>
            <a:endParaRPr lang="fr-F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4920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92B2654-CCA2-42A8-AC7E-FA167420F20A}" type="datetimeFigureOut">
              <a:rPr lang="fr-FR" smtClean="0"/>
              <a:t>10/09/2020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B22F1D-E174-49E5-BD42-723F83AF243B}" type="slidenum">
              <a:rPr lang="fr-FR" smtClean="0"/>
              <a:t>‹N°›</a:t>
            </a:fld>
            <a:endParaRPr lang="fr-FR"/>
          </a:p>
        </p:txBody>
      </p:sp>
    </p:spTree>
    <p:extLst>
      <p:ext uri="{BB962C8B-B14F-4D97-AF65-F5344CB8AC3E}">
        <p14:creationId xmlns:p14="http://schemas.microsoft.com/office/powerpoint/2010/main" val="2946988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92B2654-CCA2-42A8-AC7E-FA167420F20A}" type="datetimeFigureOut">
              <a:rPr lang="fr-FR" smtClean="0"/>
              <a:t>10/09/2020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B22F1D-E174-49E5-BD42-723F83AF243B}" type="slidenum">
              <a:rPr lang="fr-FR" smtClean="0"/>
              <a:t>‹N°›</a:t>
            </a:fld>
            <a:endParaRPr lang="fr-FR"/>
          </a:p>
        </p:txBody>
      </p:sp>
    </p:spTree>
    <p:extLst>
      <p:ext uri="{BB962C8B-B14F-4D97-AF65-F5344CB8AC3E}">
        <p14:creationId xmlns:p14="http://schemas.microsoft.com/office/powerpoint/2010/main" val="438096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92B2654-CCA2-42A8-AC7E-FA167420F20A}" type="datetimeFigureOut">
              <a:rPr lang="fr-FR" smtClean="0"/>
              <a:t>10/09/2020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B22F1D-E174-49E5-BD42-723F83AF243B}" type="slidenum">
              <a:rPr lang="fr-FR" smtClean="0"/>
              <a:t>‹N°›</a:t>
            </a:fld>
            <a:endParaRPr lang="fr-FR"/>
          </a:p>
        </p:txBody>
      </p:sp>
    </p:spTree>
    <p:extLst>
      <p:ext uri="{BB962C8B-B14F-4D97-AF65-F5344CB8AC3E}">
        <p14:creationId xmlns:p14="http://schemas.microsoft.com/office/powerpoint/2010/main" val="1078071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392B2654-CCA2-42A8-AC7E-FA167420F20A}" type="datetimeFigureOut">
              <a:rPr lang="fr-FR" smtClean="0"/>
              <a:t>10/09/2020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B22F1D-E174-49E5-BD42-723F83AF243B}" type="slidenum">
              <a:rPr lang="fr-FR" smtClean="0"/>
              <a:t>‹N°›</a:t>
            </a:fld>
            <a:endParaRPr lang="fr-F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4207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92B2654-CCA2-42A8-AC7E-FA167420F20A}" type="datetimeFigureOut">
              <a:rPr lang="fr-FR" smtClean="0"/>
              <a:t>10/09/2020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FB22F1D-E174-49E5-BD42-723F83AF243B}" type="slidenum">
              <a:rPr lang="fr-FR" smtClean="0"/>
              <a:t>‹N°›</a:t>
            </a:fld>
            <a:endParaRPr lang="fr-FR"/>
          </a:p>
        </p:txBody>
      </p:sp>
    </p:spTree>
    <p:extLst>
      <p:ext uri="{BB962C8B-B14F-4D97-AF65-F5344CB8AC3E}">
        <p14:creationId xmlns:p14="http://schemas.microsoft.com/office/powerpoint/2010/main" val="1243175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097280" y="2582334"/>
            <a:ext cx="4937760" cy="33782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217920" y="2582334"/>
            <a:ext cx="4937760" cy="33782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392B2654-CCA2-42A8-AC7E-FA167420F20A}" type="datetimeFigureOut">
              <a:rPr lang="fr-FR" smtClean="0"/>
              <a:t>10/09/2020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FB22F1D-E174-49E5-BD42-723F83AF243B}" type="slidenum">
              <a:rPr lang="fr-FR" smtClean="0"/>
              <a:t>‹N°›</a:t>
            </a:fld>
            <a:endParaRPr lang="fr-FR"/>
          </a:p>
        </p:txBody>
      </p:sp>
    </p:spTree>
    <p:extLst>
      <p:ext uri="{BB962C8B-B14F-4D97-AF65-F5344CB8AC3E}">
        <p14:creationId xmlns:p14="http://schemas.microsoft.com/office/powerpoint/2010/main" val="8020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92B2654-CCA2-42A8-AC7E-FA167420F20A}" type="datetimeFigureOut">
              <a:rPr lang="fr-FR" smtClean="0"/>
              <a:t>10/09/2020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FB22F1D-E174-49E5-BD42-723F83AF243B}" type="slidenum">
              <a:rPr lang="fr-FR" smtClean="0"/>
              <a:t>‹N°›</a:t>
            </a:fld>
            <a:endParaRPr lang="fr-FR"/>
          </a:p>
        </p:txBody>
      </p:sp>
    </p:spTree>
    <p:extLst>
      <p:ext uri="{BB962C8B-B14F-4D97-AF65-F5344CB8AC3E}">
        <p14:creationId xmlns:p14="http://schemas.microsoft.com/office/powerpoint/2010/main" val="3420199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92B2654-CCA2-42A8-AC7E-FA167420F20A}" type="datetimeFigureOut">
              <a:rPr lang="fr-FR" smtClean="0"/>
              <a:t>10/09/2020</a:t>
            </a:fld>
            <a:endParaRPr lang="fr-F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fr-FR"/>
          </a:p>
        </p:txBody>
      </p:sp>
      <p:sp>
        <p:nvSpPr>
          <p:cNvPr id="9" name="Slide Number Placeholder 8"/>
          <p:cNvSpPr>
            <a:spLocks noGrp="1"/>
          </p:cNvSpPr>
          <p:nvPr>
            <p:ph type="sldNum" sz="quarter" idx="12"/>
          </p:nvPr>
        </p:nvSpPr>
        <p:spPr/>
        <p:txBody>
          <a:bodyPr/>
          <a:lstStyle/>
          <a:p>
            <a:fld id="{1FB22F1D-E174-49E5-BD42-723F83AF243B}" type="slidenum">
              <a:rPr lang="fr-FR" smtClean="0"/>
              <a:t>‹N°›</a:t>
            </a:fld>
            <a:endParaRPr lang="fr-FR"/>
          </a:p>
        </p:txBody>
      </p:sp>
    </p:spTree>
    <p:extLst>
      <p:ext uri="{BB962C8B-B14F-4D97-AF65-F5344CB8AC3E}">
        <p14:creationId xmlns:p14="http://schemas.microsoft.com/office/powerpoint/2010/main" val="1375276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smtClean="0"/>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92B2654-CCA2-42A8-AC7E-FA167420F20A}" type="datetimeFigureOut">
              <a:rPr lang="fr-FR" smtClean="0"/>
              <a:t>10/09/2020</a:t>
            </a:fld>
            <a:endParaRPr lang="fr-F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fr-F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B22F1D-E174-49E5-BD42-723F83AF243B}" type="slidenum">
              <a:rPr lang="fr-FR" smtClean="0"/>
              <a:t>‹N°›</a:t>
            </a:fld>
            <a:endParaRPr lang="fr-FR"/>
          </a:p>
        </p:txBody>
      </p:sp>
    </p:spTree>
    <p:extLst>
      <p:ext uri="{BB962C8B-B14F-4D97-AF65-F5344CB8AC3E}">
        <p14:creationId xmlns:p14="http://schemas.microsoft.com/office/powerpoint/2010/main" val="2973990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392B2654-CCA2-42A8-AC7E-FA167420F20A}" type="datetimeFigureOut">
              <a:rPr lang="fr-FR" smtClean="0"/>
              <a:t>10/09/2020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FB22F1D-E174-49E5-BD42-723F83AF243B}" type="slidenum">
              <a:rPr lang="fr-FR" smtClean="0"/>
              <a:t>‹N°›</a:t>
            </a:fld>
            <a:endParaRPr lang="fr-FR"/>
          </a:p>
        </p:txBody>
      </p:sp>
    </p:spTree>
    <p:extLst>
      <p:ext uri="{BB962C8B-B14F-4D97-AF65-F5344CB8AC3E}">
        <p14:creationId xmlns:p14="http://schemas.microsoft.com/office/powerpoint/2010/main" val="2654420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92B2654-CCA2-42A8-AC7E-FA167420F20A}" type="datetimeFigureOut">
              <a:rPr lang="fr-FR" smtClean="0"/>
              <a:t>10/09/2020</a:t>
            </a:fld>
            <a:endParaRPr lang="fr-F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fr-F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B22F1D-E174-49E5-BD42-723F83AF243B}" type="slidenum">
              <a:rPr lang="fr-FR" smtClean="0"/>
              <a:t>‹N°›</a:t>
            </a:fld>
            <a:endParaRPr lang="fr-F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81921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Fonctionnement de la chaine de préparation des données</a:t>
            </a:r>
            <a:endParaRPr lang="fr-FR" dirty="0"/>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39570202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 </a:t>
            </a:r>
            <a:r>
              <a:rPr lang="fr-FR" dirty="0" err="1" smtClean="0"/>
              <a:t>C_Lecture_dates.sas</a:t>
            </a:r>
            <a:r>
              <a:rPr lang="fr-FR" dirty="0" smtClean="0"/>
              <a:t>: Etape de chargement du fichier de dates de reproduction par lot et globales</a:t>
            </a:r>
            <a:endParaRPr lang="fr-FR" dirty="0"/>
          </a:p>
        </p:txBody>
      </p:sp>
      <p:sp>
        <p:nvSpPr>
          <p:cNvPr id="3" name="Espace réservé du contenu 2"/>
          <p:cNvSpPr>
            <a:spLocks noGrp="1"/>
          </p:cNvSpPr>
          <p:nvPr>
            <p:ph idx="1"/>
          </p:nvPr>
        </p:nvSpPr>
        <p:spPr/>
        <p:txBody>
          <a:bodyPr/>
          <a:lstStyle/>
          <a:p>
            <a:pPr marL="0" indent="0">
              <a:buNone/>
            </a:pPr>
            <a:r>
              <a:rPr lang="fr-FR" dirty="0" smtClean="0"/>
              <a:t>Utilisation du fichier /</a:t>
            </a:r>
            <a:r>
              <a:rPr lang="fr-FR" dirty="0" err="1" smtClean="0"/>
              <a:t>params</a:t>
            </a:r>
            <a:r>
              <a:rPr lang="fr-FR" dirty="0" smtClean="0"/>
              <a:t>/</a:t>
            </a:r>
            <a:r>
              <a:rPr lang="fr-FR" dirty="0" err="1" smtClean="0"/>
              <a:t>datesQM</a:t>
            </a:r>
            <a:r>
              <a:rPr lang="fr-FR" dirty="0" smtClean="0"/>
              <a:t>_{code station}{numéro série}.txt qui contient les dates de début et fin de reproduction et les dates de synchronisation par lot. Sélection de la station et de la série évaluée.</a:t>
            </a:r>
          </a:p>
          <a:p>
            <a:pPr marL="0" indent="0">
              <a:buNone/>
            </a:pPr>
            <a:r>
              <a:rPr lang="fr-FR" dirty="0" smtClean="0"/>
              <a:t>Création des bornes pour valider le fichier ELIMGEN : période de reproduction et de vêlage.</a:t>
            </a:r>
            <a:endParaRPr lang="fr-FR" dirty="0"/>
          </a:p>
        </p:txBody>
      </p:sp>
    </p:spTree>
    <p:extLst>
      <p:ext uri="{BB962C8B-B14F-4D97-AF65-F5344CB8AC3E}">
        <p14:creationId xmlns:p14="http://schemas.microsoft.com/office/powerpoint/2010/main" val="7541938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 </a:t>
            </a:r>
            <a:r>
              <a:rPr lang="fr-FR" dirty="0" err="1" smtClean="0"/>
              <a:t>C_Lecture_dates.sas</a:t>
            </a:r>
            <a:r>
              <a:rPr lang="fr-FR" dirty="0" smtClean="0"/>
              <a:t>: Etape de chargement du fichier de dates de reproduction par lot et globales</a:t>
            </a:r>
            <a:endParaRPr lang="fr-FR" dirty="0"/>
          </a:p>
        </p:txBody>
      </p:sp>
      <p:sp>
        <p:nvSpPr>
          <p:cNvPr id="3" name="Espace réservé du contenu 2"/>
          <p:cNvSpPr>
            <a:spLocks noGrp="1"/>
          </p:cNvSpPr>
          <p:nvPr>
            <p:ph idx="1"/>
          </p:nvPr>
        </p:nvSpPr>
        <p:spPr/>
        <p:txBody>
          <a:bodyPr/>
          <a:lstStyle/>
          <a:p>
            <a:pPr marL="0" indent="0">
              <a:buNone/>
            </a:pPr>
            <a:r>
              <a:rPr lang="fr-FR" dirty="0" smtClean="0"/>
              <a:t>Deux fichiers SAS sont créés dans le répertoire /</a:t>
            </a:r>
            <a:r>
              <a:rPr lang="fr-FR" dirty="0" err="1" smtClean="0"/>
              <a:t>data_sas</a:t>
            </a:r>
            <a:r>
              <a:rPr lang="fr-FR" dirty="0" smtClean="0"/>
              <a:t>:</a:t>
            </a:r>
          </a:p>
          <a:p>
            <a:pPr>
              <a:buFont typeface="Wingdings" panose="05000000000000000000" pitchFamily="2" charset="2"/>
              <a:buChar char="v"/>
            </a:pPr>
            <a:r>
              <a:rPr lang="fr-FR" dirty="0" smtClean="0"/>
              <a:t>Fichier </a:t>
            </a:r>
            <a:r>
              <a:rPr lang="fr-FR" dirty="0" err="1" smtClean="0"/>
              <a:t>dt_repro</a:t>
            </a:r>
            <a:r>
              <a:rPr lang="fr-FR" dirty="0" smtClean="0"/>
              <a:t> "image" du fichier "</a:t>
            </a:r>
            <a:r>
              <a:rPr lang="fr-FR" dirty="0" err="1" smtClean="0"/>
              <a:t>cards</a:t>
            </a:r>
            <a:r>
              <a:rPr lang="fr-FR" dirty="0" smtClean="0"/>
              <a:t>" d'entrée</a:t>
            </a:r>
          </a:p>
          <a:p>
            <a:pPr>
              <a:buFont typeface="Wingdings" panose="05000000000000000000" pitchFamily="2" charset="2"/>
              <a:buChar char="v"/>
            </a:pPr>
            <a:r>
              <a:rPr lang="fr-FR" dirty="0"/>
              <a:t>F</a:t>
            </a:r>
            <a:r>
              <a:rPr lang="fr-FR" dirty="0" smtClean="0"/>
              <a:t>ichier </a:t>
            </a:r>
            <a:r>
              <a:rPr lang="fr-FR" dirty="0" err="1" smtClean="0"/>
              <a:t>dt_elim</a:t>
            </a:r>
            <a:r>
              <a:rPr lang="fr-FR" dirty="0" smtClean="0"/>
              <a:t> qui contient les dates de début et fin reproduction de la série et les date théoriques de début et fin vêlage.</a:t>
            </a:r>
          </a:p>
          <a:p>
            <a:pPr marL="0" indent="0">
              <a:buNone/>
            </a:pPr>
            <a:r>
              <a:rPr lang="fr-FR" dirty="0" smtClean="0"/>
              <a:t>Ces fichiers servent dans la validation des données d'élimination des génisses et de reproduction/vêlage</a:t>
            </a:r>
          </a:p>
          <a:p>
            <a:endParaRPr lang="fr-FR" dirty="0"/>
          </a:p>
        </p:txBody>
      </p:sp>
    </p:spTree>
    <p:extLst>
      <p:ext uri="{BB962C8B-B14F-4D97-AF65-F5344CB8AC3E}">
        <p14:creationId xmlns:p14="http://schemas.microsoft.com/office/powerpoint/2010/main" val="4766483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a:t>
            </a:r>
            <a:r>
              <a:rPr lang="fr-FR" dirty="0" err="1" smtClean="0"/>
              <a:t>D_Verification_donnees.sas</a:t>
            </a:r>
            <a:r>
              <a:rPr lang="fr-FR" dirty="0" smtClean="0"/>
              <a:t>: Etape de validation des données et de création des fichiers de base</a:t>
            </a:r>
            <a:endParaRPr lang="fr-FR" dirty="0"/>
          </a:p>
        </p:txBody>
      </p:sp>
      <p:sp>
        <p:nvSpPr>
          <p:cNvPr id="3" name="Espace réservé du contenu 2"/>
          <p:cNvSpPr>
            <a:spLocks noGrp="1"/>
          </p:cNvSpPr>
          <p:nvPr>
            <p:ph idx="1"/>
          </p:nvPr>
        </p:nvSpPr>
        <p:spPr/>
        <p:txBody>
          <a:bodyPr/>
          <a:lstStyle/>
          <a:p>
            <a:pPr marL="0" indent="0">
              <a:buNone/>
            </a:pPr>
            <a:r>
              <a:rPr lang="fr-FR" dirty="0" smtClean="0"/>
              <a:t>Au début du programme, on choisit les traitements à réaliser parmi les 10 (1=à réaliser ; 0 sinon)</a:t>
            </a:r>
          </a:p>
          <a:p>
            <a:pPr marL="0" indent="0">
              <a:buNone/>
            </a:pPr>
            <a:endParaRPr lang="fr-FR" dirty="0" smtClean="0"/>
          </a:p>
          <a:p>
            <a:pPr>
              <a:buFont typeface="Wingdings" panose="05000000000000000000" pitchFamily="2" charset="2"/>
              <a:buChar char="v"/>
            </a:pPr>
            <a:r>
              <a:rPr lang="fr-FR" dirty="0" smtClean="0"/>
              <a:t>Fichiers en entrée : les fichiers en entrée pour cette étape sont les fichiers textes disponibles dans /</a:t>
            </a:r>
            <a:r>
              <a:rPr lang="fr-FR" dirty="0" err="1" smtClean="0"/>
              <a:t>data_txt</a:t>
            </a:r>
            <a:r>
              <a:rPr lang="fr-FR" dirty="0" smtClean="0"/>
              <a:t> (créés par le programme B):</a:t>
            </a:r>
          </a:p>
          <a:p>
            <a:pPr lvl="1"/>
            <a:r>
              <a:rPr lang="fr-FR" dirty="0" smtClean="0"/>
              <a:t>/{ST}{NUM}</a:t>
            </a:r>
            <a:r>
              <a:rPr lang="fr-FR" dirty="0" err="1" smtClean="0"/>
              <a:t>TAUR.data</a:t>
            </a:r>
            <a:r>
              <a:rPr lang="fr-FR" dirty="0" smtClean="0"/>
              <a:t>,</a:t>
            </a:r>
          </a:p>
          <a:p>
            <a:pPr lvl="1"/>
            <a:r>
              <a:rPr lang="fr-FR" dirty="0" smtClean="0"/>
              <a:t>/{ST}{NUM}.data</a:t>
            </a:r>
          </a:p>
          <a:p>
            <a:pPr lvl="1"/>
            <a:r>
              <a:rPr lang="fr-FR" dirty="0" smtClean="0"/>
              <a:t>/{ST}{NUM}</a:t>
            </a:r>
            <a:r>
              <a:rPr lang="fr-FR" dirty="0" err="1" smtClean="0"/>
              <a:t>PDS.data</a:t>
            </a:r>
            <a:endParaRPr lang="fr-FR" dirty="0" smtClean="0"/>
          </a:p>
          <a:p>
            <a:endParaRPr lang="fr-FR" dirty="0"/>
          </a:p>
        </p:txBody>
      </p:sp>
    </p:spTree>
    <p:extLst>
      <p:ext uri="{BB962C8B-B14F-4D97-AF65-F5344CB8AC3E}">
        <p14:creationId xmlns:p14="http://schemas.microsoft.com/office/powerpoint/2010/main" val="40702985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a:t>
            </a:r>
            <a:r>
              <a:rPr lang="fr-FR" dirty="0" err="1" smtClean="0"/>
              <a:t>D_Verification_donnees.sas</a:t>
            </a:r>
            <a:r>
              <a:rPr lang="fr-FR" dirty="0" smtClean="0"/>
              <a:t>: Etape de validation des données et de création des fichiers de base</a:t>
            </a:r>
            <a:endParaRPr lang="fr-FR"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v"/>
            </a:pPr>
            <a:r>
              <a:rPr lang="fr-FR" dirty="0" smtClean="0"/>
              <a:t>Appel des procédures macro : les procédures macro nécessaires au traitement de cette étape sont dans: /</a:t>
            </a:r>
            <a:r>
              <a:rPr lang="fr-FR" dirty="0" err="1" smtClean="0"/>
              <a:t>macro_sas</a:t>
            </a:r>
            <a:r>
              <a:rPr lang="fr-FR" dirty="0" smtClean="0"/>
              <a:t>/stock.</a:t>
            </a:r>
          </a:p>
          <a:p>
            <a:pPr lvl="1"/>
            <a:r>
              <a:rPr lang="fr-FR" dirty="0" smtClean="0"/>
              <a:t>Avant la réalisation de tout traitement, une 1ere macro « VSTATSER » vérifie la cohérence entre les variables Station (&amp;ST) et Série (&amp;NUMSE) et les premières colonnes des fichiers textes contenant ces mêmes informations. Si elles ne correspondent pas, le programme s'arrête.</a:t>
            </a:r>
          </a:p>
          <a:p>
            <a:pPr lvl="1"/>
            <a:r>
              <a:rPr lang="fr-FR" dirty="0" smtClean="0"/>
              <a:t>Pour tous les autres traitements, deux macros sont appliquées aux données successivement: une macro de validation des données (préfixe V) et une macro de création de fichier sortie (préfixe S).</a:t>
            </a:r>
          </a:p>
        </p:txBody>
      </p:sp>
    </p:spTree>
    <p:extLst>
      <p:ext uri="{BB962C8B-B14F-4D97-AF65-F5344CB8AC3E}">
        <p14:creationId xmlns:p14="http://schemas.microsoft.com/office/powerpoint/2010/main" val="41122850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a:t>
            </a:r>
            <a:r>
              <a:rPr lang="fr-FR" dirty="0" err="1" smtClean="0"/>
              <a:t>D_Verification_donnees.sas</a:t>
            </a:r>
            <a:r>
              <a:rPr lang="fr-FR" dirty="0" smtClean="0"/>
              <a:t>: Etape de validation des données et de création des fichiers de base</a:t>
            </a:r>
            <a:endParaRPr lang="fr-FR"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v"/>
            </a:pPr>
            <a:r>
              <a:rPr lang="fr-FR" dirty="0" smtClean="0"/>
              <a:t>Fichiers en sortie : deux types de fichiers sont créés dans le répertoire /</a:t>
            </a:r>
            <a:r>
              <a:rPr lang="fr-FR" dirty="0" err="1" smtClean="0"/>
              <a:t>data_sas</a:t>
            </a:r>
            <a:r>
              <a:rPr lang="fr-FR" dirty="0" smtClean="0"/>
              <a:t>:</a:t>
            </a:r>
          </a:p>
          <a:p>
            <a:pPr lvl="1"/>
            <a:r>
              <a:rPr lang="fr-FR" dirty="0"/>
              <a:t>U</a:t>
            </a:r>
            <a:r>
              <a:rPr lang="fr-FR" dirty="0" smtClean="0"/>
              <a:t>n fichier image des données, </a:t>
            </a:r>
          </a:p>
          <a:p>
            <a:pPr lvl="1"/>
            <a:r>
              <a:rPr lang="fr-FR" dirty="0"/>
              <a:t>U</a:t>
            </a:r>
            <a:r>
              <a:rPr lang="fr-FR" dirty="0" smtClean="0"/>
              <a:t>n fichier de contrôle (</a:t>
            </a:r>
            <a:r>
              <a:rPr lang="fr-FR" dirty="0" err="1" smtClean="0"/>
              <a:t>ctlauto</a:t>
            </a:r>
            <a:r>
              <a:rPr lang="fr-FR" dirty="0" smtClean="0"/>
              <a:t>): le fichier de contrôle contient les animaux dont les performances sont à exclure des analyses (code validation =’E’).</a:t>
            </a:r>
          </a:p>
          <a:p>
            <a:endParaRPr lang="fr-FR" dirty="0"/>
          </a:p>
          <a:p>
            <a:pPr marL="0" indent="0">
              <a:buNone/>
            </a:pPr>
            <a:r>
              <a:rPr lang="fr-FR" dirty="0" smtClean="0"/>
              <a:t>Attention, il y a plein de fenêtre Mozilla qui s’ouvre !</a:t>
            </a:r>
          </a:p>
          <a:p>
            <a:endParaRPr lang="fr-FR" dirty="0"/>
          </a:p>
          <a:p>
            <a:pPr marL="0" indent="0">
              <a:buNone/>
            </a:pPr>
            <a:r>
              <a:rPr lang="fr-FR" dirty="0" smtClean="0"/>
              <a:t>Si des erreurs ont été détectées lors des étapes de validation, des fichiers .</a:t>
            </a:r>
            <a:r>
              <a:rPr lang="fr-FR" dirty="0" err="1" smtClean="0"/>
              <a:t>rtf</a:t>
            </a:r>
            <a:r>
              <a:rPr lang="fr-FR" dirty="0" smtClean="0"/>
              <a:t> reprenant les outputs de SAS sont automatiquement générés par les macros de validation et enregistrés dans /SORTIES/A_VALIDATION.</a:t>
            </a:r>
          </a:p>
        </p:txBody>
      </p:sp>
    </p:spTree>
    <p:extLst>
      <p:ext uri="{BB962C8B-B14F-4D97-AF65-F5344CB8AC3E}">
        <p14:creationId xmlns:p14="http://schemas.microsoft.com/office/powerpoint/2010/main" val="6613932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3- </a:t>
            </a:r>
            <a:r>
              <a:rPr lang="fr-FR" dirty="0" err="1" smtClean="0"/>
              <a:t>E_Verification_zones.sas</a:t>
            </a:r>
            <a:r>
              <a:rPr lang="fr-FR" dirty="0" smtClean="0"/>
              <a:t>: Etape de lecture du fichier des zones de mise en place</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Les zones de mises en place ont été créées à partir des régions agricoles identifiées par l'INSEE. Elles sont prises en compte dans le modèle des effets fixes des caractères de croissance et morpho. </a:t>
            </a:r>
          </a:p>
          <a:p>
            <a:pPr>
              <a:buFont typeface="Wingdings" panose="05000000000000000000" pitchFamily="2" charset="2"/>
              <a:buChar char="v"/>
            </a:pPr>
            <a:r>
              <a:rPr lang="fr-FR" dirty="0" smtClean="0"/>
              <a:t>Fichiers en entrée : la correspondance entre les régions INSEE et les zones est donnée par le fichier </a:t>
            </a:r>
            <a:r>
              <a:rPr lang="fr-FR" dirty="0" err="1" smtClean="0"/>
              <a:t>insee</a:t>
            </a:r>
            <a:r>
              <a:rPr lang="fr-FR" dirty="0" smtClean="0"/>
              <a:t>_&amp;ST&amp;NUMSE disponibles dans /</a:t>
            </a:r>
            <a:r>
              <a:rPr lang="fr-FR" dirty="0" err="1" smtClean="0"/>
              <a:t>params</a:t>
            </a:r>
            <a:r>
              <a:rPr lang="fr-FR" dirty="0" smtClean="0"/>
              <a:t>. Il y a un fichier par série</a:t>
            </a:r>
          </a:p>
          <a:p>
            <a:pPr>
              <a:buFont typeface="Wingdings" panose="05000000000000000000" pitchFamily="2" charset="2"/>
              <a:buChar char="v"/>
            </a:pPr>
            <a:r>
              <a:rPr lang="fr-FR" dirty="0" smtClean="0"/>
              <a:t>Actions : le programme E ne fait que recopier le fichier </a:t>
            </a:r>
            <a:r>
              <a:rPr lang="fr-FR" dirty="0" err="1" smtClean="0"/>
              <a:t>insee</a:t>
            </a:r>
            <a:r>
              <a:rPr lang="fr-FR" dirty="0" smtClean="0"/>
              <a:t>_&amp;ST&amp;NUMSEPREC stocké dans /</a:t>
            </a:r>
            <a:r>
              <a:rPr lang="fr-FR" dirty="0" err="1" smtClean="0"/>
              <a:t>params</a:t>
            </a:r>
            <a:r>
              <a:rPr lang="fr-FR" dirty="0" smtClean="0"/>
              <a:t> en </a:t>
            </a:r>
            <a:r>
              <a:rPr lang="fr-FR" dirty="0" err="1" smtClean="0"/>
              <a:t>insee</a:t>
            </a:r>
            <a:r>
              <a:rPr lang="fr-FR" dirty="0" smtClean="0"/>
              <a:t>_&amp;ST&amp;NUMSE dans le même répertoire et dans /</a:t>
            </a:r>
            <a:r>
              <a:rPr lang="fr-FR" dirty="0" err="1" smtClean="0"/>
              <a:t>data_sas</a:t>
            </a:r>
            <a:r>
              <a:rPr lang="fr-FR" dirty="0" smtClean="0"/>
              <a:t>.</a:t>
            </a:r>
          </a:p>
          <a:p>
            <a:pPr marL="0" indent="0">
              <a:buNone/>
            </a:pPr>
            <a:r>
              <a:rPr lang="fr-FR" dirty="0" smtClean="0"/>
              <a:t>Il peut toutefois arriver qu’il manque une zone. Elle doit alors être ajouter à la main dans le fichier de la série dans /</a:t>
            </a:r>
            <a:r>
              <a:rPr lang="fr-FR" dirty="0" err="1" smtClean="0"/>
              <a:t>params</a:t>
            </a:r>
            <a:r>
              <a:rPr lang="fr-FR" dirty="0" smtClean="0"/>
              <a:t> et relancer le programme B</a:t>
            </a:r>
          </a:p>
          <a:p>
            <a:pPr>
              <a:buFont typeface="Wingdings" panose="05000000000000000000" pitchFamily="2" charset="2"/>
              <a:buChar char="v"/>
            </a:pPr>
            <a:r>
              <a:rPr lang="fr-FR" dirty="0" smtClean="0"/>
              <a:t>Fichiers en sortie : les fichiers </a:t>
            </a:r>
            <a:r>
              <a:rPr lang="fr-FR" dirty="0" err="1" smtClean="0"/>
              <a:t>insee</a:t>
            </a:r>
            <a:r>
              <a:rPr lang="fr-FR" dirty="0" smtClean="0"/>
              <a:t>_&amp;ST&amp;NUMSE sont placés dans /</a:t>
            </a:r>
            <a:r>
              <a:rPr lang="fr-FR" dirty="0" err="1" smtClean="0"/>
              <a:t>data_sas</a:t>
            </a:r>
            <a:r>
              <a:rPr lang="fr-FR" dirty="0" smtClean="0"/>
              <a:t> pour l'analyse de la série en cours.</a:t>
            </a:r>
          </a:p>
        </p:txBody>
      </p:sp>
    </p:spTree>
    <p:extLst>
      <p:ext uri="{BB962C8B-B14F-4D97-AF65-F5344CB8AC3E}">
        <p14:creationId xmlns:p14="http://schemas.microsoft.com/office/powerpoint/2010/main" val="40101617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4- </a:t>
            </a:r>
            <a:r>
              <a:rPr lang="fr-FR" dirty="0" err="1" smtClean="0"/>
              <a:t>F_SyntheseElimination.sas</a:t>
            </a:r>
            <a:r>
              <a:rPr lang="fr-FR" dirty="0" smtClean="0"/>
              <a:t>: Etape de création du fichier global d’élimination des animaux</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a:t>C</a:t>
            </a:r>
            <a:r>
              <a:rPr lang="fr-FR" dirty="0" smtClean="0"/>
              <a:t>ette étape ne doit être réalisée qu'après le traitement complet de l’étape </a:t>
            </a:r>
            <a:r>
              <a:rPr lang="fr-FR" dirty="0" err="1" smtClean="0"/>
              <a:t>D_Verification_donnees.sas</a:t>
            </a:r>
            <a:r>
              <a:rPr lang="fr-FR" dirty="0" smtClean="0"/>
              <a:t>, qui génère les codes d’élimination automatique.</a:t>
            </a:r>
          </a:p>
          <a:p>
            <a:pPr>
              <a:buFont typeface="Wingdings" panose="05000000000000000000" pitchFamily="2" charset="2"/>
              <a:buChar char="v"/>
            </a:pPr>
            <a:r>
              <a:rPr lang="fr-FR" dirty="0" smtClean="0"/>
              <a:t>Fichiers en entrée : certains animaux non éliminés automatiquement lors des étapes de validation des données peuvent avoir eu des problèmes détectés par les correspondants de la station (maladie, mauvaise tétée…). Il est alors possible de les éliminer manuellement dans cette étape. Le "fichier manuel" d'élimination </a:t>
            </a:r>
            <a:r>
              <a:rPr lang="fr-FR" dirty="0" err="1" smtClean="0"/>
              <a:t>eliminations_manuelles_&amp;ST&amp;NUMSE</a:t>
            </a:r>
            <a:r>
              <a:rPr lang="fr-FR" dirty="0" smtClean="0"/>
              <a:t> est à mettre à jour si nécessaire dans le répertoire des paramètres /</a:t>
            </a:r>
            <a:r>
              <a:rPr lang="fr-FR" dirty="0" err="1" smtClean="0"/>
              <a:t>params</a:t>
            </a:r>
            <a:r>
              <a:rPr lang="fr-FR" dirty="0" smtClean="0"/>
              <a:t>/</a:t>
            </a:r>
            <a:r>
              <a:rPr lang="fr-FR" dirty="0" err="1" smtClean="0"/>
              <a:t>eliminations_manuelles</a:t>
            </a:r>
            <a:r>
              <a:rPr lang="fr-FR" dirty="0" smtClean="0"/>
              <a:t>. </a:t>
            </a:r>
          </a:p>
        </p:txBody>
      </p:sp>
    </p:spTree>
    <p:extLst>
      <p:ext uri="{BB962C8B-B14F-4D97-AF65-F5344CB8AC3E}">
        <p14:creationId xmlns:p14="http://schemas.microsoft.com/office/powerpoint/2010/main" val="9076627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4- </a:t>
            </a:r>
            <a:r>
              <a:rPr lang="fr-FR" dirty="0" err="1" smtClean="0"/>
              <a:t>F_SyntheseElimination.sas</a:t>
            </a:r>
            <a:r>
              <a:rPr lang="fr-FR" dirty="0" smtClean="0"/>
              <a:t>: Etape de création du fichier global d’élimination des animaux</a:t>
            </a:r>
            <a:endParaRPr lang="fr-FR" dirty="0"/>
          </a:p>
        </p:txBody>
      </p:sp>
      <p:sp>
        <p:nvSpPr>
          <p:cNvPr id="3" name="Espace réservé du contenu 2"/>
          <p:cNvSpPr>
            <a:spLocks noGrp="1"/>
          </p:cNvSpPr>
          <p:nvPr>
            <p:ph idx="1"/>
          </p:nvPr>
        </p:nvSpPr>
        <p:spPr/>
        <p:txBody>
          <a:bodyPr/>
          <a:lstStyle/>
          <a:p>
            <a:pPr marL="0" indent="0">
              <a:buNone/>
            </a:pPr>
            <a:r>
              <a:rPr lang="fr-FR" dirty="0"/>
              <a:t>Le programme F lit le fichier « élimination manuelle » et crée un fichier SAS </a:t>
            </a:r>
            <a:r>
              <a:rPr lang="fr-FR" b="1" dirty="0" err="1"/>
              <a:t>ctlmanu</a:t>
            </a:r>
            <a:r>
              <a:rPr lang="fr-FR" dirty="0"/>
              <a:t> ainsi que les fichiers de contrôle </a:t>
            </a:r>
            <a:r>
              <a:rPr lang="fr-FR" b="1" dirty="0" err="1"/>
              <a:t>ctlauto</a:t>
            </a:r>
            <a:r>
              <a:rPr lang="fr-FR" dirty="0"/>
              <a:t> générés automatiquement après chaque traitement de l'étape </a:t>
            </a:r>
            <a:r>
              <a:rPr lang="fr-FR" dirty="0" err="1"/>
              <a:t>D_Verification_donnees.sas</a:t>
            </a:r>
            <a:r>
              <a:rPr lang="fr-FR" dirty="0"/>
              <a:t>.</a:t>
            </a:r>
          </a:p>
          <a:p>
            <a:pPr marL="0" indent="0">
              <a:buNone/>
            </a:pPr>
            <a:endParaRPr lang="fr-FR" dirty="0"/>
          </a:p>
          <a:p>
            <a:pPr>
              <a:buFont typeface="Wingdings" panose="05000000000000000000" pitchFamily="2" charset="2"/>
              <a:buChar char="v"/>
            </a:pPr>
            <a:r>
              <a:rPr lang="fr-FR" dirty="0" smtClean="0"/>
              <a:t>Fichiers de sortie : le </a:t>
            </a:r>
            <a:r>
              <a:rPr lang="fr-FR" dirty="0"/>
              <a:t>fichier de sortie </a:t>
            </a:r>
            <a:r>
              <a:rPr lang="fr-FR" b="1" dirty="0"/>
              <a:t>contrôle</a:t>
            </a:r>
            <a:r>
              <a:rPr lang="fr-FR" dirty="0"/>
              <a:t> (11 variables) est obtenu en fusionnant le fichier de contrôle manuel et les 7 fichiers de contrôle automatique avec élimination des doublons. Il est enregistré sous: </a:t>
            </a:r>
            <a:r>
              <a:rPr lang="fr-FR" dirty="0" smtClean="0"/>
              <a:t>/</a:t>
            </a:r>
            <a:r>
              <a:rPr lang="fr-FR" dirty="0" err="1"/>
              <a:t>data_sas</a:t>
            </a:r>
            <a:r>
              <a:rPr lang="fr-FR" dirty="0"/>
              <a:t>.</a:t>
            </a:r>
          </a:p>
          <a:p>
            <a:endParaRPr lang="fr-FR" dirty="0"/>
          </a:p>
        </p:txBody>
      </p:sp>
    </p:spTree>
    <p:extLst>
      <p:ext uri="{BB962C8B-B14F-4D97-AF65-F5344CB8AC3E}">
        <p14:creationId xmlns:p14="http://schemas.microsoft.com/office/powerpoint/2010/main" val="35935411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5- </a:t>
            </a:r>
            <a:r>
              <a:rPr lang="fr-FR" dirty="0" err="1" smtClean="0"/>
              <a:t>G_DenombrementGeneral.sas</a:t>
            </a:r>
            <a:r>
              <a:rPr lang="fr-FR" dirty="0" smtClean="0"/>
              <a:t>: Etape de dénombrement des fichiers de base utilisés ensuite pour l'analyse</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Cette étape permet de décrire les différents fichiers validés pour la série en cours. Il est possible de choisir parmi les 7 les traitements mais ils peuvent tous passer en même temps.</a:t>
            </a:r>
          </a:p>
          <a:p>
            <a:pPr>
              <a:buFont typeface="Wingdings" panose="05000000000000000000" pitchFamily="2" charset="2"/>
              <a:buChar char="v"/>
            </a:pPr>
            <a:r>
              <a:rPr lang="fr-FR" dirty="0" smtClean="0"/>
              <a:t>Fichiers en entrée : cette étape utilise les différents fichiers issus de l'étape E2_data.sas dans /</a:t>
            </a:r>
            <a:r>
              <a:rPr lang="fr-FR" dirty="0" err="1" smtClean="0"/>
              <a:t>data_sas</a:t>
            </a:r>
            <a:r>
              <a:rPr lang="fr-FR" dirty="0" smtClean="0"/>
              <a:t>.</a:t>
            </a:r>
          </a:p>
          <a:p>
            <a:pPr>
              <a:buFont typeface="Wingdings" panose="05000000000000000000" pitchFamily="2" charset="2"/>
              <a:buChar char="v"/>
            </a:pPr>
            <a:r>
              <a:rPr lang="fr-FR" dirty="0" smtClean="0"/>
              <a:t>Appel des procédures macro : les procédures macro nécessaires au traitement de cette étape sont dans /</a:t>
            </a:r>
            <a:r>
              <a:rPr lang="fr-FR" dirty="0" err="1" smtClean="0"/>
              <a:t>macro_sas</a:t>
            </a:r>
            <a:r>
              <a:rPr lang="fr-FR" dirty="0" smtClean="0"/>
              <a:t>/stock (préfixe D).</a:t>
            </a:r>
          </a:p>
          <a:p>
            <a:pPr>
              <a:buFont typeface="Wingdings" panose="05000000000000000000" pitchFamily="2" charset="2"/>
              <a:buChar char="v"/>
            </a:pPr>
            <a:r>
              <a:rPr lang="fr-FR" dirty="0" smtClean="0"/>
              <a:t>Fichiers en sortie : aucun fichier n'est généré par cette étape. Les résultats sont à lire dans les outputs de SAS.</a:t>
            </a:r>
          </a:p>
          <a:p>
            <a:endParaRPr lang="fr-FR" dirty="0"/>
          </a:p>
        </p:txBody>
      </p:sp>
    </p:spTree>
    <p:extLst>
      <p:ext uri="{BB962C8B-B14F-4D97-AF65-F5344CB8AC3E}">
        <p14:creationId xmlns:p14="http://schemas.microsoft.com/office/powerpoint/2010/main" val="34148760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smtClean="0"/>
              <a:t>6- </a:t>
            </a:r>
            <a:r>
              <a:rPr lang="fr-FR" sz="3200" dirty="0" err="1" smtClean="0"/>
              <a:t>H_Prepa_Fichiers_Evaluation.sas</a:t>
            </a:r>
            <a:r>
              <a:rPr lang="fr-FR" sz="3200" dirty="0" smtClean="0"/>
              <a:t>: Etape de création des fichiers SAS d'analyse d'une série pour les différentes aptitudes à évaluer et description de ces fichiers.</a:t>
            </a:r>
            <a:endParaRPr lang="fr-FR" sz="3200" dirty="0"/>
          </a:p>
        </p:txBody>
      </p:sp>
      <p:sp>
        <p:nvSpPr>
          <p:cNvPr id="3" name="Espace réservé du contenu 2"/>
          <p:cNvSpPr>
            <a:spLocks noGrp="1"/>
          </p:cNvSpPr>
          <p:nvPr>
            <p:ph idx="1"/>
          </p:nvPr>
        </p:nvSpPr>
        <p:spPr/>
        <p:txBody>
          <a:bodyPr>
            <a:normAutofit/>
          </a:bodyPr>
          <a:lstStyle/>
          <a:p>
            <a:pPr marL="0" indent="0">
              <a:buNone/>
            </a:pPr>
            <a:r>
              <a:rPr lang="fr-FR" dirty="0" smtClean="0"/>
              <a:t>5 traitements sont concernés</a:t>
            </a:r>
          </a:p>
          <a:p>
            <a:pPr>
              <a:buFont typeface="Wingdings" panose="05000000000000000000" pitchFamily="2" charset="2"/>
              <a:buChar char="v"/>
            </a:pPr>
            <a:r>
              <a:rPr lang="fr-FR" dirty="0" smtClean="0"/>
              <a:t>Appel des procédures macro : les procédures macro nécessaires au traitement de cette étape sont dans: /</a:t>
            </a:r>
            <a:r>
              <a:rPr lang="fr-FR" dirty="0" err="1" smtClean="0"/>
              <a:t>macro_sas</a:t>
            </a:r>
            <a:r>
              <a:rPr lang="fr-FR" dirty="0" smtClean="0"/>
              <a:t>/stock (préfixe ANAL : analyse ; préfixe MANAL : descriptif).</a:t>
            </a:r>
          </a:p>
          <a:p>
            <a:pPr>
              <a:buFont typeface="Wingdings" panose="05000000000000000000" pitchFamily="2" charset="2"/>
              <a:buChar char="v"/>
            </a:pPr>
            <a:r>
              <a:rPr lang="fr-FR" dirty="0" smtClean="0"/>
              <a:t>Fichiers en entrée : pour le traitement CODTORO, le fichier utilisé est le fichier "texte" &amp;</a:t>
            </a:r>
            <a:r>
              <a:rPr lang="fr-FR" dirty="0" err="1" smtClean="0"/>
              <a:t>ST&amp;NUMSETAUR.data</a:t>
            </a:r>
            <a:r>
              <a:rPr lang="fr-FR" dirty="0" smtClean="0"/>
              <a:t> dans /</a:t>
            </a:r>
            <a:r>
              <a:rPr lang="fr-FR" dirty="0" err="1" smtClean="0"/>
              <a:t>data_txt</a:t>
            </a:r>
            <a:r>
              <a:rPr lang="fr-FR" dirty="0" smtClean="0"/>
              <a:t>. Pour les autres traitements, les fichiers sont disponibles dans: /</a:t>
            </a:r>
            <a:r>
              <a:rPr lang="fr-FR" dirty="0" err="1" smtClean="0"/>
              <a:t>data_sas</a:t>
            </a:r>
            <a:r>
              <a:rPr lang="fr-FR" dirty="0" smtClean="0"/>
              <a:t>.</a:t>
            </a:r>
          </a:p>
          <a:p>
            <a:endParaRPr lang="fr-FR" dirty="0"/>
          </a:p>
        </p:txBody>
      </p:sp>
    </p:spTree>
    <p:extLst>
      <p:ext uri="{BB962C8B-B14F-4D97-AF65-F5344CB8AC3E}">
        <p14:creationId xmlns:p14="http://schemas.microsoft.com/office/powerpoint/2010/main" val="20882398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1906" y="235926"/>
            <a:ext cx="10515600" cy="879902"/>
          </a:xfrm>
        </p:spPr>
        <p:txBody>
          <a:bodyPr/>
          <a:lstStyle/>
          <a:p>
            <a:r>
              <a:rPr lang="fr-FR" dirty="0" smtClean="0"/>
              <a:t>Schéma fonctionnement de la chaine</a:t>
            </a:r>
            <a:endParaRPr lang="fr-FR" dirty="0"/>
          </a:p>
        </p:txBody>
      </p:sp>
      <p:sp>
        <p:nvSpPr>
          <p:cNvPr id="4" name="Rectangle 3"/>
          <p:cNvSpPr/>
          <p:nvPr/>
        </p:nvSpPr>
        <p:spPr>
          <a:xfrm>
            <a:off x="252500" y="2214390"/>
            <a:ext cx="1395496" cy="636876"/>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fr-FR" dirty="0" smtClean="0"/>
              <a:t>Création des répertoires</a:t>
            </a:r>
            <a:endParaRPr lang="fr-FR" dirty="0"/>
          </a:p>
        </p:txBody>
      </p:sp>
      <p:sp>
        <p:nvSpPr>
          <p:cNvPr id="5" name="Rectangle 4"/>
          <p:cNvSpPr/>
          <p:nvPr/>
        </p:nvSpPr>
        <p:spPr>
          <a:xfrm>
            <a:off x="880803" y="3207458"/>
            <a:ext cx="1620289" cy="636876"/>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fr-FR" dirty="0"/>
              <a:t>M</a:t>
            </a:r>
            <a:r>
              <a:rPr lang="fr-FR" dirty="0" smtClean="0"/>
              <a:t>ise en forme des données</a:t>
            </a:r>
            <a:endParaRPr lang="fr-FR" dirty="0"/>
          </a:p>
        </p:txBody>
      </p:sp>
      <p:sp>
        <p:nvSpPr>
          <p:cNvPr id="6" name="Rectangle 5"/>
          <p:cNvSpPr/>
          <p:nvPr/>
        </p:nvSpPr>
        <p:spPr>
          <a:xfrm>
            <a:off x="3525981" y="3208714"/>
            <a:ext cx="1461657" cy="636876"/>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smtClean="0"/>
              <a:t>Vérification des données</a:t>
            </a:r>
            <a:endParaRPr lang="fr-FR" dirty="0"/>
          </a:p>
        </p:txBody>
      </p:sp>
      <p:sp>
        <p:nvSpPr>
          <p:cNvPr id="7" name="Rectangle 6"/>
          <p:cNvSpPr/>
          <p:nvPr/>
        </p:nvSpPr>
        <p:spPr>
          <a:xfrm>
            <a:off x="3465716" y="2214390"/>
            <a:ext cx="1580109" cy="636876"/>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smtClean="0"/>
              <a:t>Lecture des dates de </a:t>
            </a:r>
            <a:r>
              <a:rPr lang="fr-FR" dirty="0" err="1" smtClean="0"/>
              <a:t>repro</a:t>
            </a:r>
            <a:endParaRPr lang="fr-FR" dirty="0"/>
          </a:p>
        </p:txBody>
      </p:sp>
      <p:sp>
        <p:nvSpPr>
          <p:cNvPr id="8" name="Rectangle 7"/>
          <p:cNvSpPr/>
          <p:nvPr/>
        </p:nvSpPr>
        <p:spPr>
          <a:xfrm>
            <a:off x="302375" y="5262824"/>
            <a:ext cx="2777144" cy="636876"/>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fr-FR" dirty="0" smtClean="0"/>
              <a:t>Définition des paramètres : station, série et année</a:t>
            </a:r>
            <a:endParaRPr lang="fr-FR" dirty="0"/>
          </a:p>
        </p:txBody>
      </p:sp>
      <p:sp>
        <p:nvSpPr>
          <p:cNvPr id="9" name="Rectangle 8"/>
          <p:cNvSpPr/>
          <p:nvPr/>
        </p:nvSpPr>
        <p:spPr>
          <a:xfrm>
            <a:off x="6114005" y="4201782"/>
            <a:ext cx="1708266" cy="636876"/>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smtClean="0"/>
              <a:t>Dénombrement</a:t>
            </a:r>
            <a:endParaRPr lang="fr-FR" dirty="0"/>
          </a:p>
        </p:txBody>
      </p:sp>
      <p:sp>
        <p:nvSpPr>
          <p:cNvPr id="10" name="Rectangle 9"/>
          <p:cNvSpPr/>
          <p:nvPr/>
        </p:nvSpPr>
        <p:spPr>
          <a:xfrm>
            <a:off x="5328458" y="3207458"/>
            <a:ext cx="1446415" cy="636876"/>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smtClean="0"/>
              <a:t>Synthèse des éliminations</a:t>
            </a:r>
            <a:endParaRPr lang="fr-FR" dirty="0"/>
          </a:p>
        </p:txBody>
      </p:sp>
      <p:sp>
        <p:nvSpPr>
          <p:cNvPr id="11" name="Rectangle 10"/>
          <p:cNvSpPr/>
          <p:nvPr/>
        </p:nvSpPr>
        <p:spPr>
          <a:xfrm>
            <a:off x="4475018" y="4201782"/>
            <a:ext cx="1385455" cy="636876"/>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smtClean="0"/>
              <a:t>Vérification des régions</a:t>
            </a:r>
            <a:endParaRPr lang="fr-FR" dirty="0"/>
          </a:p>
        </p:txBody>
      </p:sp>
      <p:sp>
        <p:nvSpPr>
          <p:cNvPr id="12" name="Rectangle 11"/>
          <p:cNvSpPr/>
          <p:nvPr/>
        </p:nvSpPr>
        <p:spPr>
          <a:xfrm>
            <a:off x="8867943" y="3214516"/>
            <a:ext cx="914402" cy="636876"/>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smtClean="0"/>
              <a:t>Cumul séries</a:t>
            </a:r>
            <a:endParaRPr lang="fr-FR" dirty="0"/>
          </a:p>
        </p:txBody>
      </p:sp>
      <p:sp>
        <p:nvSpPr>
          <p:cNvPr id="13" name="Rectangle 12"/>
          <p:cNvSpPr/>
          <p:nvPr/>
        </p:nvSpPr>
        <p:spPr>
          <a:xfrm>
            <a:off x="7116384" y="3207458"/>
            <a:ext cx="1338348" cy="636876"/>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smtClean="0"/>
              <a:t>Préparation fichiers</a:t>
            </a:r>
            <a:endParaRPr lang="fr-FR" dirty="0"/>
          </a:p>
        </p:txBody>
      </p:sp>
      <p:sp>
        <p:nvSpPr>
          <p:cNvPr id="14" name="Rectangle 13"/>
          <p:cNvSpPr/>
          <p:nvPr/>
        </p:nvSpPr>
        <p:spPr>
          <a:xfrm>
            <a:off x="10476814" y="2213134"/>
            <a:ext cx="1266303" cy="636876"/>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smtClean="0"/>
              <a:t>Dérogation FGE</a:t>
            </a:r>
            <a:endParaRPr lang="fr-FR" dirty="0"/>
          </a:p>
        </p:txBody>
      </p:sp>
      <p:sp>
        <p:nvSpPr>
          <p:cNvPr id="15" name="Rectangle 14"/>
          <p:cNvSpPr/>
          <p:nvPr/>
        </p:nvSpPr>
        <p:spPr>
          <a:xfrm>
            <a:off x="10165085" y="3214516"/>
            <a:ext cx="1888369" cy="636876"/>
          </a:xfrm>
          <a:prstGeom prst="rect">
            <a:avLst/>
          </a:prstGeom>
          <a:noFill/>
          <a:ln w="38100"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fr-FR" b="1" dirty="0" smtClean="0"/>
              <a:t>Préparation fichiers pour </a:t>
            </a:r>
            <a:r>
              <a:rPr lang="fr-FR" b="1" dirty="0" err="1" smtClean="0"/>
              <a:t>éval</a:t>
            </a:r>
            <a:endParaRPr lang="fr-FR" b="1" dirty="0"/>
          </a:p>
        </p:txBody>
      </p:sp>
      <p:sp>
        <p:nvSpPr>
          <p:cNvPr id="16" name="Rectangle 15"/>
          <p:cNvSpPr/>
          <p:nvPr/>
        </p:nvSpPr>
        <p:spPr>
          <a:xfrm>
            <a:off x="1801784" y="2214390"/>
            <a:ext cx="1398616" cy="636876"/>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r>
              <a:rPr lang="fr-FR" dirty="0" smtClean="0"/>
              <a:t>Transfert des données</a:t>
            </a:r>
            <a:endParaRPr lang="fr-FR" dirty="0"/>
          </a:p>
        </p:txBody>
      </p:sp>
      <p:cxnSp>
        <p:nvCxnSpPr>
          <p:cNvPr id="18" name="Connecteur droit avec flèche 17"/>
          <p:cNvCxnSpPr>
            <a:stCxn id="4" idx="2"/>
            <a:endCxn id="5" idx="0"/>
          </p:cNvCxnSpPr>
          <p:nvPr/>
        </p:nvCxnSpPr>
        <p:spPr>
          <a:xfrm>
            <a:off x="950248" y="2851266"/>
            <a:ext cx="740700" cy="356192"/>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0" name="Connecteur droit avec flèche 19"/>
          <p:cNvCxnSpPr>
            <a:stCxn id="16" idx="2"/>
            <a:endCxn id="5" idx="0"/>
          </p:cNvCxnSpPr>
          <p:nvPr/>
        </p:nvCxnSpPr>
        <p:spPr>
          <a:xfrm flipH="1">
            <a:off x="1690948" y="2851266"/>
            <a:ext cx="810144" cy="356192"/>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2" name="Connecteur droit avec flèche 21"/>
          <p:cNvCxnSpPr>
            <a:stCxn id="5" idx="3"/>
            <a:endCxn id="6" idx="1"/>
          </p:cNvCxnSpPr>
          <p:nvPr/>
        </p:nvCxnSpPr>
        <p:spPr>
          <a:xfrm>
            <a:off x="2501092" y="3525896"/>
            <a:ext cx="1024889" cy="1256"/>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23" name="Flèche droite 22"/>
          <p:cNvSpPr/>
          <p:nvPr/>
        </p:nvSpPr>
        <p:spPr>
          <a:xfrm>
            <a:off x="3465716" y="4984927"/>
            <a:ext cx="8587739" cy="615142"/>
          </a:xfrm>
          <a:prstGeom prst="rightArrow">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smtClean="0"/>
              <a:t>Programme </a:t>
            </a:r>
            <a:r>
              <a:rPr lang="fr-FR" dirty="0" err="1" smtClean="0"/>
              <a:t>DefGlobale.sas</a:t>
            </a:r>
            <a:r>
              <a:rPr lang="fr-FR" dirty="0" smtClean="0"/>
              <a:t> </a:t>
            </a:r>
            <a:endParaRPr lang="fr-FR" dirty="0"/>
          </a:p>
        </p:txBody>
      </p:sp>
      <p:cxnSp>
        <p:nvCxnSpPr>
          <p:cNvPr id="25" name="Connecteur droit avec flèche 24"/>
          <p:cNvCxnSpPr>
            <a:stCxn id="7" idx="2"/>
            <a:endCxn id="6" idx="0"/>
          </p:cNvCxnSpPr>
          <p:nvPr/>
        </p:nvCxnSpPr>
        <p:spPr>
          <a:xfrm>
            <a:off x="4255771" y="2851266"/>
            <a:ext cx="1039" cy="3574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a:stCxn id="6" idx="2"/>
            <a:endCxn id="11" idx="0"/>
          </p:cNvCxnSpPr>
          <p:nvPr/>
        </p:nvCxnSpPr>
        <p:spPr>
          <a:xfrm>
            <a:off x="4256810" y="3845590"/>
            <a:ext cx="910936" cy="3561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a:stCxn id="11" idx="0"/>
            <a:endCxn id="10" idx="2"/>
          </p:cNvCxnSpPr>
          <p:nvPr/>
        </p:nvCxnSpPr>
        <p:spPr>
          <a:xfrm flipV="1">
            <a:off x="5167746" y="3844334"/>
            <a:ext cx="883920" cy="3574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a:stCxn id="14" idx="2"/>
            <a:endCxn id="15" idx="0"/>
          </p:cNvCxnSpPr>
          <p:nvPr/>
        </p:nvCxnSpPr>
        <p:spPr>
          <a:xfrm flipH="1">
            <a:off x="11109270" y="2850010"/>
            <a:ext cx="696" cy="3645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10" idx="2"/>
            <a:endCxn id="9" idx="0"/>
          </p:cNvCxnSpPr>
          <p:nvPr/>
        </p:nvCxnSpPr>
        <p:spPr>
          <a:xfrm>
            <a:off x="6051666" y="3844334"/>
            <a:ext cx="916472" cy="3574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Connecteur droit avec flèche 37"/>
          <p:cNvCxnSpPr>
            <a:stCxn id="9" idx="0"/>
            <a:endCxn id="13" idx="2"/>
          </p:cNvCxnSpPr>
          <p:nvPr/>
        </p:nvCxnSpPr>
        <p:spPr>
          <a:xfrm flipV="1">
            <a:off x="6968138" y="3844334"/>
            <a:ext cx="817420" cy="3574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a:stCxn id="12" idx="3"/>
            <a:endCxn id="15" idx="1"/>
          </p:cNvCxnSpPr>
          <p:nvPr/>
        </p:nvCxnSpPr>
        <p:spPr>
          <a:xfrm>
            <a:off x="9782345" y="3532954"/>
            <a:ext cx="38274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Connecteur droit avec flèche 41"/>
          <p:cNvCxnSpPr>
            <a:stCxn id="13" idx="3"/>
            <a:endCxn id="12" idx="1"/>
          </p:cNvCxnSpPr>
          <p:nvPr/>
        </p:nvCxnSpPr>
        <p:spPr>
          <a:xfrm>
            <a:off x="8454732" y="3525896"/>
            <a:ext cx="413211" cy="70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252501" y="1406778"/>
            <a:ext cx="2947900" cy="4987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dirty="0" smtClean="0"/>
              <a:t>Etapes préliminaires</a:t>
            </a:r>
            <a:endParaRPr lang="fr-FR" dirty="0"/>
          </a:p>
        </p:txBody>
      </p:sp>
      <p:sp>
        <p:nvSpPr>
          <p:cNvPr id="54" name="Rectangle 53"/>
          <p:cNvSpPr/>
          <p:nvPr/>
        </p:nvSpPr>
        <p:spPr>
          <a:xfrm>
            <a:off x="3465716" y="1406778"/>
            <a:ext cx="8505998" cy="4949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r-FR" dirty="0" smtClean="0"/>
              <a:t>Préparation et validation des données</a:t>
            </a:r>
            <a:endParaRPr lang="fr-FR" dirty="0"/>
          </a:p>
        </p:txBody>
      </p:sp>
      <p:sp>
        <p:nvSpPr>
          <p:cNvPr id="56" name="Flèche droite 55"/>
          <p:cNvSpPr/>
          <p:nvPr/>
        </p:nvSpPr>
        <p:spPr>
          <a:xfrm>
            <a:off x="3465716" y="5544817"/>
            <a:ext cx="8587738" cy="615142"/>
          </a:xfrm>
          <a:prstGeom prst="rightArrow">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smtClean="0"/>
              <a:t>Programmes </a:t>
            </a:r>
            <a:r>
              <a:rPr lang="fr-FR" dirty="0" err="1" smtClean="0"/>
              <a:t>Carac.sas</a:t>
            </a:r>
            <a:r>
              <a:rPr lang="fr-FR" dirty="0" smtClean="0"/>
              <a:t> et </a:t>
            </a:r>
            <a:r>
              <a:rPr lang="fr-FR" dirty="0" err="1" smtClean="0"/>
              <a:t>fin.sas</a:t>
            </a:r>
            <a:r>
              <a:rPr lang="fr-FR" dirty="0" smtClean="0"/>
              <a:t> </a:t>
            </a:r>
            <a:endParaRPr lang="fr-FR" dirty="0"/>
          </a:p>
        </p:txBody>
      </p:sp>
      <p:sp>
        <p:nvSpPr>
          <p:cNvPr id="57" name="Rectangle 56"/>
          <p:cNvSpPr/>
          <p:nvPr/>
        </p:nvSpPr>
        <p:spPr>
          <a:xfrm>
            <a:off x="5367253" y="2213134"/>
            <a:ext cx="1365365" cy="636876"/>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fr-FR" dirty="0" smtClean="0"/>
              <a:t>Eliminations manuelles</a:t>
            </a:r>
            <a:endParaRPr lang="fr-FR" dirty="0"/>
          </a:p>
        </p:txBody>
      </p:sp>
      <p:cxnSp>
        <p:nvCxnSpPr>
          <p:cNvPr id="59" name="Connecteur droit avec flèche 58"/>
          <p:cNvCxnSpPr>
            <a:stCxn id="57" idx="2"/>
            <a:endCxn id="10" idx="0"/>
          </p:cNvCxnSpPr>
          <p:nvPr/>
        </p:nvCxnSpPr>
        <p:spPr>
          <a:xfrm>
            <a:off x="6049936" y="2850010"/>
            <a:ext cx="1730" cy="3574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75981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smtClean="0"/>
              <a:t>6- </a:t>
            </a:r>
            <a:r>
              <a:rPr lang="fr-FR" sz="3200" dirty="0" err="1" smtClean="0"/>
              <a:t>H_Prepa_Fichiers_Evaluation.sas</a:t>
            </a:r>
            <a:r>
              <a:rPr lang="fr-FR" sz="3200" dirty="0" smtClean="0"/>
              <a:t>: Etape de création des fichiers SAS d'analyse d'une série pour les différentes aptitudes à évaluer et description de ces fichiers.</a:t>
            </a:r>
            <a:endParaRPr lang="fr-FR" sz="3200"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v"/>
            </a:pPr>
            <a:r>
              <a:rPr lang="fr-FR" dirty="0" smtClean="0"/>
              <a:t>Fichiers en sortie</a:t>
            </a:r>
          </a:p>
          <a:p>
            <a:pPr lvl="1"/>
            <a:r>
              <a:rPr lang="fr-FR" dirty="0" smtClean="0"/>
              <a:t>Fichiers SAS : les différents fichiers SAS issus de cette étape sont enregistrés sous /</a:t>
            </a:r>
            <a:r>
              <a:rPr lang="fr-FR" dirty="0" err="1" smtClean="0"/>
              <a:t>anal_sas</a:t>
            </a:r>
            <a:r>
              <a:rPr lang="fr-FR" dirty="0" smtClean="0"/>
              <a:t>. A la fin de l'exécution de chaque traitement, la macro SAS COMPARE, définie dans le programme /</a:t>
            </a:r>
            <a:r>
              <a:rPr lang="fr-FR" dirty="0" err="1" smtClean="0"/>
              <a:t>macro_sas</a:t>
            </a:r>
            <a:r>
              <a:rPr lang="fr-FR" dirty="0" smtClean="0"/>
              <a:t>/</a:t>
            </a:r>
            <a:r>
              <a:rPr lang="fr-FR" dirty="0" err="1" smtClean="0"/>
              <a:t>Carac.sas</a:t>
            </a:r>
            <a:r>
              <a:rPr lang="fr-FR" dirty="0" smtClean="0"/>
              <a:t>, permet d'obtenir dans l'output SAS la comparaison phénotypique des taureaux en testage au travers d'histogramme. On peut ainsi détecter d'éventuelles erreurs si un des taureaux est très éloigné des autres pour certains caractères.</a:t>
            </a:r>
          </a:p>
          <a:p>
            <a:pPr lvl="1"/>
            <a:r>
              <a:rPr lang="fr-FR" dirty="0" smtClean="0"/>
              <a:t>Fichiers .RTF : lors de cette étape, un bilan zootechnique (output de SAS en format .html) pour chacune des aptitudes étudiées sont automatiquement générés et enregistrés dans /SORTIES/B_BILANS:</a:t>
            </a:r>
          </a:p>
          <a:p>
            <a:pPr lvl="2"/>
            <a:r>
              <a:rPr lang="fr-FR" dirty="0" smtClean="0"/>
              <a:t>croissance-morphologie : conf&amp;ST&amp;NUMSE.html,</a:t>
            </a:r>
          </a:p>
          <a:p>
            <a:pPr lvl="2"/>
            <a:r>
              <a:rPr lang="fr-FR" dirty="0" smtClean="0"/>
              <a:t>reproduction : fert&amp;ST&amp;NUMSE.html,</a:t>
            </a:r>
          </a:p>
          <a:p>
            <a:pPr lvl="2"/>
            <a:r>
              <a:rPr lang="fr-FR" dirty="0" err="1" smtClean="0"/>
              <a:t>velage</a:t>
            </a:r>
            <a:r>
              <a:rPr lang="fr-FR" dirty="0" smtClean="0"/>
              <a:t> : vela&amp;ST&amp;NUMSE.html,</a:t>
            </a:r>
          </a:p>
          <a:p>
            <a:pPr lvl="2"/>
            <a:r>
              <a:rPr lang="fr-FR" dirty="0" smtClean="0"/>
              <a:t>allaitement : lait&amp;ST&amp;NUMSE.html.</a:t>
            </a:r>
          </a:p>
          <a:p>
            <a:pPr marL="0" indent="0">
              <a:buNone/>
            </a:pPr>
            <a:r>
              <a:rPr lang="fr-FR" dirty="0" smtClean="0"/>
              <a:t>Ces fichiers peuvent être transférés sous Windows dans le répertoire </a:t>
            </a:r>
            <a:r>
              <a:rPr lang="fr-FR" dirty="0" err="1" smtClean="0"/>
              <a:t>QMbilans</a:t>
            </a:r>
            <a:r>
              <a:rPr lang="fr-FR" dirty="0" smtClean="0"/>
              <a:t> avec Filezilla.</a:t>
            </a:r>
            <a:endParaRPr lang="fr-FR" dirty="0"/>
          </a:p>
        </p:txBody>
      </p:sp>
    </p:spTree>
    <p:extLst>
      <p:ext uri="{BB962C8B-B14F-4D97-AF65-F5344CB8AC3E}">
        <p14:creationId xmlns:p14="http://schemas.microsoft.com/office/powerpoint/2010/main" val="31092245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dirty="0" smtClean="0"/>
              <a:t>7- </a:t>
            </a:r>
            <a:r>
              <a:rPr lang="fr-FR" sz="2400" dirty="0" err="1" smtClean="0"/>
              <a:t>I_Cumul_Series.sas</a:t>
            </a:r>
            <a:r>
              <a:rPr lang="fr-FR" sz="2400" dirty="0" smtClean="0"/>
              <a:t>: Etape de cumul des fichiers d’analyse d’une série avec le stock cumulé des séries antérieures et de dénombrement des effectifs par père pour chacune des aptitudes analysées.</a:t>
            </a:r>
            <a:br>
              <a:rPr lang="fr-FR" sz="2400" dirty="0" smtClean="0"/>
            </a:br>
            <a:r>
              <a:rPr lang="fr-FR" sz="2400" dirty="0" smtClean="0"/>
              <a:t>	+ préparation du pedigree avec l’étape I2_CreationPedigreeQM.sh</a:t>
            </a:r>
            <a:br>
              <a:rPr lang="fr-FR" sz="2400" dirty="0" smtClean="0"/>
            </a:br>
            <a:endParaRPr lang="fr-FR" sz="2400" dirty="0"/>
          </a:p>
        </p:txBody>
      </p:sp>
      <p:sp>
        <p:nvSpPr>
          <p:cNvPr id="3" name="Espace réservé du contenu 2"/>
          <p:cNvSpPr>
            <a:spLocks noGrp="1"/>
          </p:cNvSpPr>
          <p:nvPr>
            <p:ph idx="1"/>
          </p:nvPr>
        </p:nvSpPr>
        <p:spPr/>
        <p:txBody>
          <a:bodyPr/>
          <a:lstStyle/>
          <a:p>
            <a:r>
              <a:rPr lang="fr-FR" dirty="0" smtClean="0"/>
              <a:t>6 traitements sont concernés</a:t>
            </a:r>
          </a:p>
          <a:p>
            <a:pPr>
              <a:buFont typeface="Wingdings" panose="05000000000000000000" pitchFamily="2" charset="2"/>
              <a:buChar char="v"/>
            </a:pPr>
            <a:r>
              <a:rPr lang="fr-FR" dirty="0" smtClean="0"/>
              <a:t>Fichiers en entrée : les fichiers utilisés dans cette étape sont les fichiers SAS d’analyse de la série, issus de l'étape </a:t>
            </a:r>
            <a:r>
              <a:rPr lang="fr-FR" dirty="0" err="1" smtClean="0"/>
              <a:t>D_Verification_donnees.sas</a:t>
            </a:r>
            <a:r>
              <a:rPr lang="fr-FR" dirty="0" smtClean="0"/>
              <a:t> (de la forme anal… dans /</a:t>
            </a:r>
            <a:r>
              <a:rPr lang="fr-FR" dirty="0" err="1" smtClean="0"/>
              <a:t>anal_sas</a:t>
            </a:r>
            <a:r>
              <a:rPr lang="fr-FR" dirty="0" smtClean="0"/>
              <a:t>) et les fichiers cumulés d’analyse des séries antérieures stockés (de la forme anal…_&amp;ST&amp;NUMSEPREC dans le répertoire de la série précédente). </a:t>
            </a:r>
            <a:endParaRPr lang="fr-FR" dirty="0"/>
          </a:p>
        </p:txBody>
      </p:sp>
    </p:spTree>
    <p:extLst>
      <p:ext uri="{BB962C8B-B14F-4D97-AF65-F5344CB8AC3E}">
        <p14:creationId xmlns:p14="http://schemas.microsoft.com/office/powerpoint/2010/main" val="18484941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dirty="0" smtClean="0"/>
              <a:t>7- </a:t>
            </a:r>
            <a:r>
              <a:rPr lang="fr-FR" sz="2400" dirty="0" err="1" smtClean="0"/>
              <a:t>I_Cumul_Series.sas</a:t>
            </a:r>
            <a:r>
              <a:rPr lang="fr-FR" sz="2400" dirty="0" smtClean="0"/>
              <a:t>: Etape de cumul des fichiers d’analyse d’une série avec le stock cumulé des séries antérieures et de dénombrement des effectifs par père pour chacune des aptitudes analysées.</a:t>
            </a:r>
            <a:br>
              <a:rPr lang="fr-FR" sz="2400" dirty="0" smtClean="0"/>
            </a:br>
            <a:r>
              <a:rPr lang="fr-FR" sz="2400" dirty="0" smtClean="0"/>
              <a:t>	+ préparation du pedigree avec l’étape I2_CreationPedigreeQM.sh</a:t>
            </a:r>
            <a:br>
              <a:rPr lang="fr-FR" sz="2400" dirty="0" smtClean="0"/>
            </a:br>
            <a:endParaRPr lang="fr-FR" sz="2400" dirty="0"/>
          </a:p>
        </p:txBody>
      </p:sp>
      <p:sp>
        <p:nvSpPr>
          <p:cNvPr id="3" name="Espace réservé du contenu 2"/>
          <p:cNvSpPr>
            <a:spLocks noGrp="1"/>
          </p:cNvSpPr>
          <p:nvPr>
            <p:ph idx="1"/>
          </p:nvPr>
        </p:nvSpPr>
        <p:spPr/>
        <p:txBody>
          <a:bodyPr>
            <a:normAutofit fontScale="92500" lnSpcReduction="10000"/>
          </a:bodyPr>
          <a:lstStyle/>
          <a:p>
            <a:pPr>
              <a:buFont typeface="Wingdings" panose="05000000000000000000" pitchFamily="2" charset="2"/>
              <a:buChar char="v"/>
            </a:pPr>
            <a:r>
              <a:rPr lang="fr-FR" dirty="0" smtClean="0"/>
              <a:t>Fichiers en sortie</a:t>
            </a:r>
          </a:p>
          <a:p>
            <a:pPr lvl="1"/>
            <a:r>
              <a:rPr lang="fr-FR" dirty="0" smtClean="0"/>
              <a:t>Les fichiers SAS : la série actuelle est ajoutée dans les fichiers cumulés d'analyse. Les nouveaux fichiers ainsi mis à jour sont stockés sous /SORTIES/C_FICHIERS_POUR_EVAL/SAS sous la forme anal…_&amp;ST&amp;NUMSE. Ce programme produit aussi le fichier publication_&amp;</a:t>
            </a:r>
            <a:r>
              <a:rPr lang="fr-FR" dirty="0" err="1" smtClean="0"/>
              <a:t>ST&amp;NUMSE_sansderogation</a:t>
            </a:r>
            <a:r>
              <a:rPr lang="fr-FR" dirty="0" smtClean="0"/>
              <a:t> qui contient les effectifs pour les différentes aptitudes et qui définit le statut de publication des taureaux de la série selon le respect du protocole : si un taureau est en dessous des normes, son statut de publication est à non. Une dérogation peut être ajoutée manuellement dans le programme J.</a:t>
            </a:r>
          </a:p>
          <a:p>
            <a:pPr lvl="1"/>
            <a:r>
              <a:rPr lang="fr-FR" dirty="0" smtClean="0"/>
              <a:t>Le fichiers texte : le traitement CODTORO crée un fichier texte listoro_&amp;ST&amp;NUMSE.txt. Ce fichier correspond au fichier d'entrée pour créer le fichier de triplets généalogie par la suite.</a:t>
            </a:r>
          </a:p>
          <a:p>
            <a:pPr lvl="1"/>
            <a:r>
              <a:rPr lang="fr-FR" dirty="0" smtClean="0"/>
              <a:t>Le fichiers html : le traitement CODDENO permet la création du fichier &amp;ST&amp;ANComptagesTORO_StatutPublication.html dans le répertoire /SORTIES et correspond à l’impression des effectifs par taureau pour la dernière série analysée (hors témoin QM).</a:t>
            </a:r>
          </a:p>
          <a:p>
            <a:endParaRPr lang="fr-FR" dirty="0" smtClean="0"/>
          </a:p>
          <a:p>
            <a:pPr marL="0" indent="0">
              <a:buNone/>
            </a:pPr>
            <a:r>
              <a:rPr lang="fr-FR" dirty="0" smtClean="0"/>
              <a:t>Cette étape permet aussi de lancer automatiquement la préparation du fichier de pedigree par l’étape I2_CreationPedigree.sh.</a:t>
            </a:r>
          </a:p>
        </p:txBody>
      </p:sp>
    </p:spTree>
    <p:extLst>
      <p:ext uri="{BB962C8B-B14F-4D97-AF65-F5344CB8AC3E}">
        <p14:creationId xmlns:p14="http://schemas.microsoft.com/office/powerpoint/2010/main" val="3710541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8- I2_CreationPedigree.sh : création du fichier de triplets </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=&gt; étape lancée automatiquement par l’étape I1</a:t>
            </a:r>
          </a:p>
          <a:p>
            <a:pPr marL="0" indent="0">
              <a:buNone/>
            </a:pPr>
            <a:r>
              <a:rPr lang="fr-FR" dirty="0" smtClean="0"/>
              <a:t>La remontée de généalogie est réalisée automatiquement par le programme I2_CreationPedigree.sh, qui s’appuie sur les fichiers de la BDIR (animrace.txt).</a:t>
            </a:r>
          </a:p>
          <a:p>
            <a:pPr>
              <a:buFont typeface="Wingdings" panose="05000000000000000000" pitchFamily="2" charset="2"/>
              <a:buChar char="v"/>
            </a:pPr>
            <a:r>
              <a:rPr lang="fr-FR" dirty="0" smtClean="0"/>
              <a:t>Fichiers en entrée : la remontée de généalogie s’appuie le fichier créé par I1_Cumul_Series.sas /listoro_&amp;ST&amp;NUMSE.txt et sur le programme de remontée des généalogie /prog/sousprog/I2_CreationPedigree.sh </a:t>
            </a:r>
          </a:p>
          <a:p>
            <a:pPr>
              <a:buFont typeface="Wingdings" panose="05000000000000000000" pitchFamily="2" charset="2"/>
              <a:buChar char="v"/>
            </a:pPr>
            <a:r>
              <a:rPr lang="fr-FR" dirty="0" smtClean="0"/>
              <a:t>Fichiers en sortie : le fichier contenant la généalogie pour PEST est automatiquement enregistré sous : /SORTIES/C_FICHIERS_POUR_EVAL/TXT sous la forme: </a:t>
            </a:r>
            <a:r>
              <a:rPr lang="fr-FR" dirty="0" err="1" smtClean="0"/>
              <a:t>triplets_&amp;ST&amp;NUMSE</a:t>
            </a:r>
            <a:endParaRPr lang="fr-FR" dirty="0" smtClean="0"/>
          </a:p>
          <a:p>
            <a:pPr marL="0" indent="0">
              <a:buNone/>
            </a:pPr>
            <a:r>
              <a:rPr lang="fr-FR" dirty="0" smtClean="0"/>
              <a:t>Il n’y a que la généalogie des taureaux dedans</a:t>
            </a:r>
          </a:p>
          <a:p>
            <a:endParaRPr lang="fr-FR" dirty="0"/>
          </a:p>
        </p:txBody>
      </p:sp>
    </p:spTree>
    <p:extLst>
      <p:ext uri="{BB962C8B-B14F-4D97-AF65-F5344CB8AC3E}">
        <p14:creationId xmlns:p14="http://schemas.microsoft.com/office/powerpoint/2010/main" val="18108300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9- </a:t>
            </a:r>
            <a:r>
              <a:rPr lang="fr-FR" dirty="0" err="1" smtClean="0"/>
              <a:t>J_AjoutDerogationFGE.sas</a:t>
            </a:r>
            <a:r>
              <a:rPr lang="fr-FR" dirty="0" smtClean="0"/>
              <a:t> : ajout d’une dérogation FGE</a:t>
            </a:r>
            <a:endParaRPr lang="fr-FR" dirty="0"/>
          </a:p>
        </p:txBody>
      </p:sp>
      <p:sp>
        <p:nvSpPr>
          <p:cNvPr id="3" name="Espace réservé du contenu 2"/>
          <p:cNvSpPr>
            <a:spLocks noGrp="1"/>
          </p:cNvSpPr>
          <p:nvPr>
            <p:ph idx="1"/>
          </p:nvPr>
        </p:nvSpPr>
        <p:spPr/>
        <p:txBody>
          <a:bodyPr>
            <a:normAutofit fontScale="85000" lnSpcReduction="10000"/>
          </a:bodyPr>
          <a:lstStyle/>
          <a:p>
            <a:pPr marL="0" indent="0">
              <a:buNone/>
            </a:pPr>
            <a:r>
              <a:rPr lang="fr-FR" dirty="0" smtClean="0"/>
              <a:t>Le fichier SAS publication_&amp;</a:t>
            </a:r>
            <a:r>
              <a:rPr lang="fr-FR" dirty="0" err="1" smtClean="0"/>
              <a:t>ST&amp;NUMSE_sansderogation</a:t>
            </a:r>
            <a:r>
              <a:rPr lang="fr-FR" dirty="0" smtClean="0"/>
              <a:t> est produit à l’étape I1. Si un taureau n’a pas les effectifs suffisants pour être publiable, il apparaît dans ce fichier à « non ».</a:t>
            </a:r>
          </a:p>
          <a:p>
            <a:pPr marL="0" indent="0">
              <a:buNone/>
            </a:pPr>
            <a:r>
              <a:rPr lang="fr-FR" dirty="0" smtClean="0"/>
              <a:t>Il est possible d’ajouter une dérogation manuelle dans ce cas. Cette dérogation est à ajouter dans le fichier paramètres /</a:t>
            </a:r>
            <a:r>
              <a:rPr lang="fr-FR" dirty="0" err="1" smtClean="0"/>
              <a:t>params</a:t>
            </a:r>
            <a:r>
              <a:rPr lang="fr-FR" dirty="0" smtClean="0"/>
              <a:t>/</a:t>
            </a:r>
            <a:r>
              <a:rPr lang="fr-FR" dirty="0" err="1" smtClean="0"/>
              <a:t>derogationQM</a:t>
            </a:r>
            <a:r>
              <a:rPr lang="fr-FR" dirty="0" smtClean="0"/>
              <a:t>/derogationQM_&amp;ST&amp;NUMSE.csv</a:t>
            </a:r>
          </a:p>
          <a:p>
            <a:pPr marL="0" indent="0">
              <a:buNone/>
            </a:pPr>
            <a:r>
              <a:rPr lang="fr-FR" dirty="0" smtClean="0"/>
              <a:t>Si le fichier /</a:t>
            </a:r>
            <a:r>
              <a:rPr lang="fr-FR" dirty="0" err="1" smtClean="0"/>
              <a:t>params</a:t>
            </a:r>
            <a:r>
              <a:rPr lang="fr-FR" dirty="0" smtClean="0"/>
              <a:t>/</a:t>
            </a:r>
            <a:r>
              <a:rPr lang="fr-FR" dirty="0" err="1" smtClean="0"/>
              <a:t>derogationQM</a:t>
            </a:r>
            <a:r>
              <a:rPr lang="fr-FR" dirty="0" smtClean="0"/>
              <a:t>/derogationQM_&amp;ST&amp;NUMSE.csv n’existe pas encore, le programme J récupère le fichier de la série précédente /</a:t>
            </a:r>
            <a:r>
              <a:rPr lang="fr-FR" dirty="0" err="1" smtClean="0"/>
              <a:t>params</a:t>
            </a:r>
            <a:r>
              <a:rPr lang="fr-FR" dirty="0" smtClean="0"/>
              <a:t>/</a:t>
            </a:r>
            <a:r>
              <a:rPr lang="fr-FR" dirty="0" err="1" smtClean="0"/>
              <a:t>derogationQM</a:t>
            </a:r>
            <a:r>
              <a:rPr lang="fr-FR" dirty="0" smtClean="0"/>
              <a:t>/derogationQM_&amp;ST&amp;NUMSEPREC.csv. </a:t>
            </a:r>
          </a:p>
          <a:p>
            <a:pPr>
              <a:buFont typeface="Wingdings" panose="05000000000000000000" pitchFamily="2" charset="2"/>
              <a:buChar char="v"/>
            </a:pPr>
            <a:r>
              <a:rPr lang="fr-FR" dirty="0" smtClean="0"/>
              <a:t>Si aucune dérogation n’est à ajouter pour ce traitement, le programme J va produire un fichier SAS </a:t>
            </a:r>
            <a:r>
              <a:rPr lang="fr-FR" dirty="0" err="1" smtClean="0"/>
              <a:t>publication_&amp;ST&amp;NUMSE</a:t>
            </a:r>
            <a:r>
              <a:rPr lang="fr-FR" dirty="0" smtClean="0"/>
              <a:t> pour ce traitement.</a:t>
            </a:r>
          </a:p>
          <a:p>
            <a:pPr>
              <a:buFont typeface="Wingdings" panose="05000000000000000000" pitchFamily="2" charset="2"/>
              <a:buChar char="v"/>
            </a:pPr>
            <a:r>
              <a:rPr lang="fr-FR" dirty="0" smtClean="0"/>
              <a:t>Si une dérogation est nécessaire pour ce traitement, il faut ajouter cette dérogation dans le fichier /</a:t>
            </a:r>
            <a:r>
              <a:rPr lang="fr-FR" dirty="0" err="1" smtClean="0"/>
              <a:t>params</a:t>
            </a:r>
            <a:r>
              <a:rPr lang="fr-FR" dirty="0" smtClean="0"/>
              <a:t>/</a:t>
            </a:r>
            <a:r>
              <a:rPr lang="fr-FR" dirty="0" err="1" smtClean="0"/>
              <a:t>derogationQM</a:t>
            </a:r>
            <a:r>
              <a:rPr lang="fr-FR" dirty="0" smtClean="0"/>
              <a:t>/derogationQM_&amp;ST&amp;NUMSE.csv, en ajoutant une ligne avec le format suivant :</a:t>
            </a:r>
          </a:p>
          <a:p>
            <a:pPr lvl="1"/>
            <a:r>
              <a:rPr lang="fr-FR" dirty="0" smtClean="0"/>
              <a:t>Station (CA ou UZ),</a:t>
            </a:r>
          </a:p>
          <a:p>
            <a:pPr lvl="1"/>
            <a:r>
              <a:rPr lang="fr-FR" dirty="0" smtClean="0"/>
              <a:t>Numéro de série</a:t>
            </a:r>
          </a:p>
          <a:p>
            <a:pPr lvl="1"/>
            <a:r>
              <a:rPr lang="fr-FR" dirty="0" smtClean="0"/>
              <a:t>Numéro du taureau</a:t>
            </a:r>
          </a:p>
          <a:p>
            <a:pPr lvl="1"/>
            <a:r>
              <a:rPr lang="fr-FR" dirty="0" smtClean="0"/>
              <a:t>Observation.</a:t>
            </a:r>
          </a:p>
          <a:p>
            <a:endParaRPr lang="fr-FR" dirty="0"/>
          </a:p>
        </p:txBody>
      </p:sp>
    </p:spTree>
    <p:extLst>
      <p:ext uri="{BB962C8B-B14F-4D97-AF65-F5344CB8AC3E}">
        <p14:creationId xmlns:p14="http://schemas.microsoft.com/office/powerpoint/2010/main" val="35828070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10- </a:t>
            </a:r>
            <a:r>
              <a:rPr lang="fr-FR" dirty="0" err="1" smtClean="0"/>
              <a:t>K_PreparationFichiers_Pour_Eval_TXT.sas</a:t>
            </a:r>
            <a:r>
              <a:rPr lang="fr-FR" dirty="0" smtClean="0"/>
              <a:t> : préparation du fichier tar.gz pour transfert à GENEVAL pour évaluation</a:t>
            </a:r>
            <a:endParaRPr lang="fr-FR" dirty="0"/>
          </a:p>
        </p:txBody>
      </p:sp>
      <p:sp>
        <p:nvSpPr>
          <p:cNvPr id="3" name="Espace réservé du contenu 2"/>
          <p:cNvSpPr>
            <a:spLocks noGrp="1"/>
          </p:cNvSpPr>
          <p:nvPr>
            <p:ph idx="1"/>
          </p:nvPr>
        </p:nvSpPr>
        <p:spPr/>
        <p:txBody>
          <a:bodyPr/>
          <a:lstStyle/>
          <a:p>
            <a:pPr marL="0" indent="0">
              <a:buNone/>
            </a:pPr>
            <a:r>
              <a:rPr lang="fr-FR" dirty="0" smtClean="0"/>
              <a:t>Le programme K permet d’exporter les fichiers pour les évaluations du format SAS au format TXT et de préparer un fichier d’archive zippé (tar.gz) qui contient tous les éléments nécessaires aux évaluations génétiques pour ce traitement.</a:t>
            </a:r>
          </a:p>
          <a:p>
            <a:pPr marL="0" indent="0">
              <a:buNone/>
            </a:pPr>
            <a:r>
              <a:rPr lang="fr-FR" dirty="0" smtClean="0"/>
              <a:t>Le fichier de sortie Fichiers_EvalQM_&amp;ST&amp;NUMSE.tar.gz est mis à disposition dans /SORTIES/C_FICHIERS_POUR_EVAL/TXT.</a:t>
            </a:r>
          </a:p>
          <a:p>
            <a:pPr marL="0" indent="0">
              <a:buNone/>
            </a:pPr>
            <a:r>
              <a:rPr lang="fr-FR" dirty="0" smtClean="0"/>
              <a:t>Il est à transférer à la base nationale pour transfert ensuite à GENEVAL.</a:t>
            </a:r>
          </a:p>
        </p:txBody>
      </p:sp>
    </p:spTree>
    <p:extLst>
      <p:ext uri="{BB962C8B-B14F-4D97-AF65-F5344CB8AC3E}">
        <p14:creationId xmlns:p14="http://schemas.microsoft.com/office/powerpoint/2010/main" val="30148330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fichiers de performance</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Ordonnés par les colonnes père, effets, performances</a:t>
            </a:r>
          </a:p>
          <a:p>
            <a:pPr marL="0" indent="0">
              <a:buNone/>
            </a:pPr>
            <a:r>
              <a:rPr lang="fr-FR" dirty="0" smtClean="0"/>
              <a:t>Plusieurs lignes par père</a:t>
            </a:r>
          </a:p>
          <a:p>
            <a:pPr marL="0" indent="0">
              <a:buNone/>
            </a:pPr>
            <a:r>
              <a:rPr lang="fr-FR" dirty="0" smtClean="0"/>
              <a:t>Pas d’information sur l’identité des femelles</a:t>
            </a:r>
          </a:p>
          <a:p>
            <a:pPr marL="0" indent="0">
              <a:buNone/>
            </a:pPr>
            <a:r>
              <a:rPr lang="fr-FR" dirty="0" smtClean="0"/>
              <a:t>Il y a les fichiers :</a:t>
            </a:r>
          </a:p>
          <a:p>
            <a:pPr lvl="1"/>
            <a:r>
              <a:rPr lang="fr-FR" dirty="0" smtClean="0"/>
              <a:t>Croissance morpho</a:t>
            </a:r>
          </a:p>
          <a:p>
            <a:pPr lvl="1"/>
            <a:r>
              <a:rPr lang="fr-FR" dirty="0" smtClean="0"/>
              <a:t>Fertilité</a:t>
            </a:r>
          </a:p>
          <a:p>
            <a:pPr lvl="1"/>
            <a:r>
              <a:rPr lang="fr-FR" dirty="0" smtClean="0"/>
              <a:t>Vêlage</a:t>
            </a:r>
          </a:p>
          <a:p>
            <a:pPr lvl="1"/>
            <a:r>
              <a:rPr lang="fr-FR" dirty="0" smtClean="0"/>
              <a:t>Allaitement</a:t>
            </a:r>
          </a:p>
          <a:p>
            <a:pPr lvl="1"/>
            <a:r>
              <a:rPr lang="fr-FR" dirty="0" smtClean="0"/>
              <a:t>Pointage</a:t>
            </a:r>
          </a:p>
        </p:txBody>
      </p:sp>
    </p:spTree>
    <p:extLst>
      <p:ext uri="{BB962C8B-B14F-4D97-AF65-F5344CB8AC3E}">
        <p14:creationId xmlns:p14="http://schemas.microsoft.com/office/powerpoint/2010/main" val="2433013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autres fichiers</a:t>
            </a:r>
            <a:endParaRPr lang="fr-FR" dirty="0"/>
          </a:p>
        </p:txBody>
      </p:sp>
      <p:sp>
        <p:nvSpPr>
          <p:cNvPr id="3" name="Espace réservé du contenu 2"/>
          <p:cNvSpPr>
            <a:spLocks noGrp="1"/>
          </p:cNvSpPr>
          <p:nvPr>
            <p:ph idx="1"/>
          </p:nvPr>
        </p:nvSpPr>
        <p:spPr/>
        <p:txBody>
          <a:bodyPr/>
          <a:lstStyle/>
          <a:p>
            <a:r>
              <a:rPr lang="fr-FR" dirty="0" smtClean="0"/>
              <a:t>Le fichier de publication où les effectifs par taureau sont recensés</a:t>
            </a:r>
          </a:p>
          <a:p>
            <a:r>
              <a:rPr lang="fr-FR" dirty="0" smtClean="0"/>
              <a:t>Le fichier triplets qui contient les pédigrées</a:t>
            </a:r>
            <a:endParaRPr lang="fr-FR" dirty="0"/>
          </a:p>
        </p:txBody>
      </p:sp>
    </p:spTree>
    <p:extLst>
      <p:ext uri="{BB962C8B-B14F-4D97-AF65-F5344CB8AC3E}">
        <p14:creationId xmlns:p14="http://schemas.microsoft.com/office/powerpoint/2010/main" val="11195920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numéros IPG</a:t>
            </a:r>
            <a:endParaRPr lang="fr-FR" dirty="0"/>
          </a:p>
        </p:txBody>
      </p:sp>
      <p:sp>
        <p:nvSpPr>
          <p:cNvPr id="3" name="Espace réservé du contenu 2"/>
          <p:cNvSpPr>
            <a:spLocks noGrp="1"/>
          </p:cNvSpPr>
          <p:nvPr>
            <p:ph idx="1"/>
          </p:nvPr>
        </p:nvSpPr>
        <p:spPr/>
        <p:txBody>
          <a:bodyPr/>
          <a:lstStyle/>
          <a:p>
            <a:r>
              <a:rPr lang="fr-FR" dirty="0" smtClean="0"/>
              <a:t>Dans le fichier « identification station » (code 011, nommé </a:t>
            </a:r>
            <a:r>
              <a:rPr lang="fr-FR" dirty="0" err="1" smtClean="0"/>
              <a:t>Etat_civ</a:t>
            </a:r>
            <a:r>
              <a:rPr lang="fr-FR" dirty="0" smtClean="0"/>
              <a:t> dans SAS), il y a le code animal (utilisé pour relier les performances à l’animal), père, mère et numéro IPG de l’animal (nommé NO_VEAU). S’assurer auprès de Jean-Luc si ce numéro correspond bien à la femelle testée ou si c’est au veau qu’elle a produit.</a:t>
            </a:r>
          </a:p>
          <a:p>
            <a:r>
              <a:rPr lang="fr-FR" dirty="0" smtClean="0"/>
              <a:t>Je ne peux pas remonter la généalogie car je n’ai pas accès à la </a:t>
            </a:r>
            <a:r>
              <a:rPr lang="fr-FR" dirty="0" err="1" smtClean="0"/>
              <a:t>bdir</a:t>
            </a:r>
            <a:r>
              <a:rPr lang="fr-FR" dirty="0" smtClean="0"/>
              <a:t>. Mais il va falloir remonter la généalogie des femelles.</a:t>
            </a:r>
          </a:p>
          <a:p>
            <a:r>
              <a:rPr lang="fr-FR" dirty="0" smtClean="0"/>
              <a:t>C’est dans l’étape 10 (programme K) où l’on doit modifier les sorties de fichier pour mettre les identifiants des animaux à la place des pères.</a:t>
            </a:r>
            <a:endParaRPr lang="fr-FR" dirty="0"/>
          </a:p>
        </p:txBody>
      </p:sp>
    </p:spTree>
    <p:extLst>
      <p:ext uri="{BB962C8B-B14F-4D97-AF65-F5344CB8AC3E}">
        <p14:creationId xmlns:p14="http://schemas.microsoft.com/office/powerpoint/2010/main" val="6438225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questions pour la partie évaluation + paramètres génétiques</a:t>
            </a:r>
            <a:endParaRPr lang="fr-FR" dirty="0"/>
          </a:p>
        </p:txBody>
      </p:sp>
      <p:sp>
        <p:nvSpPr>
          <p:cNvPr id="3" name="Espace réservé du contenu 2"/>
          <p:cNvSpPr>
            <a:spLocks noGrp="1"/>
          </p:cNvSpPr>
          <p:nvPr>
            <p:ph idx="1"/>
          </p:nvPr>
        </p:nvSpPr>
        <p:spPr/>
        <p:txBody>
          <a:bodyPr/>
          <a:lstStyle/>
          <a:p>
            <a:r>
              <a:rPr lang="fr-FR" dirty="0" smtClean="0"/>
              <a:t>Le cumul des performances est réalisé dans l’étape 7, en reprenant le cumul de la série d’avant et en ajoutant la série en cours. Cependant, l’état civil n’est pas cumulé. Il va falloir reprendre ceux de toutes les séries passées.</a:t>
            </a:r>
          </a:p>
          <a:p>
            <a:r>
              <a:rPr lang="fr-FR" dirty="0" smtClean="0"/>
              <a:t>Les performances du veau doivent être attribuées au veau ou à la mère ? Jusqu’à maintenant c’est attribué au père mais quid lors du passage en modèle animal.</a:t>
            </a:r>
            <a:endParaRPr lang="fr-FR" dirty="0"/>
          </a:p>
        </p:txBody>
      </p:sp>
    </p:spTree>
    <p:extLst>
      <p:ext uri="{BB962C8B-B14F-4D97-AF65-F5344CB8AC3E}">
        <p14:creationId xmlns:p14="http://schemas.microsoft.com/office/powerpoint/2010/main" val="3007976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Carac.sas</a:t>
            </a:r>
            <a:endParaRPr lang="fr-FR" dirty="0"/>
          </a:p>
        </p:txBody>
      </p:sp>
      <p:sp>
        <p:nvSpPr>
          <p:cNvPr id="3" name="Espace réservé du contenu 2"/>
          <p:cNvSpPr>
            <a:spLocks noGrp="1"/>
          </p:cNvSpPr>
          <p:nvPr>
            <p:ph idx="1"/>
          </p:nvPr>
        </p:nvSpPr>
        <p:spPr/>
        <p:txBody>
          <a:bodyPr/>
          <a:lstStyle/>
          <a:p>
            <a:pPr marL="0" indent="0">
              <a:buNone/>
            </a:pPr>
            <a:r>
              <a:rPr lang="fr-FR" dirty="0" smtClean="0"/>
              <a:t>Lancé à la fin de </a:t>
            </a:r>
            <a:r>
              <a:rPr lang="fr-FR" dirty="0" err="1" smtClean="0"/>
              <a:t>globaledef</a:t>
            </a:r>
            <a:r>
              <a:rPr lang="fr-FR" dirty="0" smtClean="0"/>
              <a:t>, dans l’étape D et H</a:t>
            </a:r>
          </a:p>
          <a:p>
            <a:pPr>
              <a:buFont typeface="Wingdings" panose="05000000000000000000" pitchFamily="2" charset="2"/>
              <a:buChar char="v"/>
            </a:pPr>
            <a:r>
              <a:rPr lang="fr-FR" dirty="0" smtClean="0"/>
              <a:t>Récolte et affichage des informations sur l’analyse réalisée</a:t>
            </a:r>
          </a:p>
          <a:p>
            <a:pPr>
              <a:buFont typeface="Wingdings" panose="05000000000000000000" pitchFamily="2" charset="2"/>
              <a:buChar char="v"/>
            </a:pPr>
            <a:r>
              <a:rPr lang="fr-FR" dirty="0" smtClean="0"/>
              <a:t>Vérification des modifications de table pendant les deux dernières minutes</a:t>
            </a:r>
            <a:endParaRPr lang="fr-FR" dirty="0"/>
          </a:p>
          <a:p>
            <a:pPr>
              <a:buFont typeface="Wingdings" panose="05000000000000000000" pitchFamily="2" charset="2"/>
              <a:buChar char="v"/>
            </a:pPr>
            <a:r>
              <a:rPr lang="fr-FR" dirty="0" smtClean="0"/>
              <a:t>Comparaison des valeurs moyennes des taureaux dans les bilans zoo</a:t>
            </a:r>
            <a:endParaRPr lang="fr-FR" dirty="0"/>
          </a:p>
        </p:txBody>
      </p:sp>
    </p:spTree>
    <p:extLst>
      <p:ext uri="{BB962C8B-B14F-4D97-AF65-F5344CB8AC3E}">
        <p14:creationId xmlns:p14="http://schemas.microsoft.com/office/powerpoint/2010/main" val="3421851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f</a:t>
            </a:r>
            <a:r>
              <a:rPr lang="fr-FR" dirty="0" err="1" smtClean="0"/>
              <a:t>in.sas</a:t>
            </a:r>
            <a:endParaRPr lang="fr-FR" dirty="0"/>
          </a:p>
        </p:txBody>
      </p:sp>
      <p:sp>
        <p:nvSpPr>
          <p:cNvPr id="3" name="Espace réservé du contenu 2"/>
          <p:cNvSpPr>
            <a:spLocks noGrp="1"/>
          </p:cNvSpPr>
          <p:nvPr>
            <p:ph idx="1"/>
          </p:nvPr>
        </p:nvSpPr>
        <p:spPr/>
        <p:txBody>
          <a:bodyPr/>
          <a:lstStyle/>
          <a:p>
            <a:r>
              <a:rPr lang="fr-FR" dirty="0" smtClean="0"/>
              <a:t>Se lance à la fin de tous les programmes SAS de base.</a:t>
            </a:r>
          </a:p>
          <a:p>
            <a:r>
              <a:rPr lang="fr-FR" dirty="0" smtClean="0"/>
              <a:t>Programme pour enregistrer la log et l’output d’un programme SAS après exécution et vérifier la présence d’erreurs ou de warning dans la log. Si des erreurs existent une fenêtre s’affiche.</a:t>
            </a:r>
            <a:endParaRPr lang="fr-FR" dirty="0"/>
          </a:p>
        </p:txBody>
      </p:sp>
    </p:spTree>
    <p:extLst>
      <p:ext uri="{BB962C8B-B14F-4D97-AF65-F5344CB8AC3E}">
        <p14:creationId xmlns:p14="http://schemas.microsoft.com/office/powerpoint/2010/main" val="57330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1- Préparation des différents répertoires sous </a:t>
            </a:r>
            <a:r>
              <a:rPr lang="fr-FR" dirty="0" smtClean="0"/>
              <a:t>Windows</a:t>
            </a:r>
            <a:endParaRPr lang="fr-FR" dirty="0"/>
          </a:p>
        </p:txBody>
      </p:sp>
      <p:sp>
        <p:nvSpPr>
          <p:cNvPr id="3" name="Espace réservé du contenu 2"/>
          <p:cNvSpPr>
            <a:spLocks noGrp="1"/>
          </p:cNvSpPr>
          <p:nvPr>
            <p:ph idx="1"/>
          </p:nvPr>
        </p:nvSpPr>
        <p:spPr/>
        <p:txBody>
          <a:bodyPr/>
          <a:lstStyle/>
          <a:p>
            <a:pPr marL="0" indent="0">
              <a:buNone/>
            </a:pPr>
            <a:r>
              <a:rPr lang="fr-FR" dirty="0" smtClean="0"/>
              <a:t>Avant de commencer tout traitement, les répertoires spécifiques à la série qui va être traitée doivent être créés sous Windows et sous /</a:t>
            </a:r>
            <a:r>
              <a:rPr lang="fr-FR" dirty="0" err="1" smtClean="0"/>
              <a:t>egb_station</a:t>
            </a:r>
            <a:r>
              <a:rPr lang="fr-FR" dirty="0" smtClean="0"/>
              <a:t>.</a:t>
            </a:r>
          </a:p>
          <a:p>
            <a:pPr marL="0" indent="0">
              <a:buNone/>
            </a:pPr>
            <a:r>
              <a:rPr lang="fr-FR" dirty="0" smtClean="0"/>
              <a:t>Ces dossiers sont utilisés pour l’import des données (</a:t>
            </a:r>
            <a:r>
              <a:rPr lang="fr-FR" dirty="0" err="1" smtClean="0"/>
              <a:t>QMDonnees</a:t>
            </a:r>
            <a:r>
              <a:rPr lang="fr-FR" dirty="0" smtClean="0"/>
              <a:t>)</a:t>
            </a:r>
            <a:endParaRPr lang="fr-FR" dirty="0"/>
          </a:p>
        </p:txBody>
      </p:sp>
    </p:spTree>
    <p:extLst>
      <p:ext uri="{BB962C8B-B14F-4D97-AF65-F5344CB8AC3E}">
        <p14:creationId xmlns:p14="http://schemas.microsoft.com/office/powerpoint/2010/main" val="28997569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Préparation des différents répertoires sous Linux</a:t>
            </a:r>
            <a:endParaRPr lang="fr-FR" dirty="0"/>
          </a:p>
        </p:txBody>
      </p:sp>
      <p:sp>
        <p:nvSpPr>
          <p:cNvPr id="3" name="Espace réservé du contenu 2"/>
          <p:cNvSpPr>
            <a:spLocks noGrp="1"/>
          </p:cNvSpPr>
          <p:nvPr>
            <p:ph idx="1"/>
          </p:nvPr>
        </p:nvSpPr>
        <p:spPr/>
        <p:txBody>
          <a:bodyPr/>
          <a:lstStyle/>
          <a:p>
            <a:pPr marL="0" indent="0">
              <a:buNone/>
            </a:pPr>
            <a:r>
              <a:rPr lang="fr-FR" dirty="0" smtClean="0"/>
              <a:t>L’arborescence pour l’exécution de la chaine est crée grâce à ce programme.</a:t>
            </a:r>
          </a:p>
          <a:p>
            <a:pPr marL="0" indent="0">
              <a:buNone/>
            </a:pPr>
            <a:r>
              <a:rPr lang="fr-FR" dirty="0" smtClean="0"/>
              <a:t>La commande : </a:t>
            </a:r>
            <a:r>
              <a:rPr lang="fr-FR" b="1" dirty="0"/>
              <a:t>./A_Prepa_Arborescence_Trait.sh</a:t>
            </a:r>
            <a:r>
              <a:rPr lang="fr-FR" dirty="0"/>
              <a:t> </a:t>
            </a:r>
            <a:r>
              <a:rPr lang="fr-FR" i="1" dirty="0"/>
              <a:t>{</a:t>
            </a:r>
            <a:r>
              <a:rPr lang="fr-FR" i="1" dirty="0" smtClean="0"/>
              <a:t>code station} {numéro série}</a:t>
            </a:r>
            <a:endParaRPr lang="fr-FR" i="1" dirty="0"/>
          </a:p>
        </p:txBody>
      </p:sp>
    </p:spTree>
    <p:extLst>
      <p:ext uri="{BB962C8B-B14F-4D97-AF65-F5344CB8AC3E}">
        <p14:creationId xmlns:p14="http://schemas.microsoft.com/office/powerpoint/2010/main" val="2428495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 Transfert des fichiers de données brutes de Windows à /</a:t>
            </a:r>
            <a:r>
              <a:rPr lang="fr-FR" dirty="0" err="1" smtClean="0"/>
              <a:t>extraction_projcas</a:t>
            </a:r>
            <a:endParaRPr lang="fr-FR" dirty="0"/>
          </a:p>
        </p:txBody>
      </p:sp>
      <p:sp>
        <p:nvSpPr>
          <p:cNvPr id="3" name="Espace réservé du contenu 2"/>
          <p:cNvSpPr>
            <a:spLocks noGrp="1"/>
          </p:cNvSpPr>
          <p:nvPr>
            <p:ph idx="1"/>
          </p:nvPr>
        </p:nvSpPr>
        <p:spPr/>
        <p:txBody>
          <a:bodyPr/>
          <a:lstStyle/>
          <a:p>
            <a:pPr marL="0" indent="0">
              <a:buNone/>
            </a:pPr>
            <a:r>
              <a:rPr lang="fr-FR" dirty="0"/>
              <a:t>Les fichiers de données brutes doivent être enregistrés dans le répertoire Windows </a:t>
            </a:r>
            <a:r>
              <a:rPr lang="fr-FR" dirty="0" err="1"/>
              <a:t>QMDonnees</a:t>
            </a:r>
            <a:r>
              <a:rPr lang="fr-FR" dirty="0"/>
              <a:t> de la série correspondante. Le transfert des fichiers du répertoire </a:t>
            </a:r>
            <a:r>
              <a:rPr lang="fr-FR" dirty="0" err="1"/>
              <a:t>QMdonnees</a:t>
            </a:r>
            <a:r>
              <a:rPr lang="fr-FR" dirty="0"/>
              <a:t> vers le répertoire </a:t>
            </a:r>
            <a:r>
              <a:rPr lang="fr-FR" dirty="0" smtClean="0"/>
              <a:t>/</a:t>
            </a:r>
            <a:r>
              <a:rPr lang="fr-FR" dirty="0" err="1" smtClean="0"/>
              <a:t>egb_station</a:t>
            </a:r>
            <a:r>
              <a:rPr lang="fr-FR" dirty="0" smtClean="0"/>
              <a:t>/</a:t>
            </a:r>
            <a:r>
              <a:rPr lang="fr-FR" dirty="0" err="1" smtClean="0"/>
              <a:t>bv</a:t>
            </a:r>
            <a:r>
              <a:rPr lang="fr-FR" dirty="0" smtClean="0"/>
              <a:t>/</a:t>
            </a:r>
            <a:r>
              <a:rPr lang="fr-FR" dirty="0" err="1" smtClean="0"/>
              <a:t>qm</a:t>
            </a:r>
            <a:r>
              <a:rPr lang="fr-FR" dirty="0" smtClean="0"/>
              <a:t>/data/</a:t>
            </a:r>
            <a:r>
              <a:rPr lang="fr-FR" dirty="0" err="1" smtClean="0"/>
              <a:t>serie</a:t>
            </a:r>
            <a:r>
              <a:rPr lang="fr-FR" dirty="0" smtClean="0"/>
              <a:t>/&amp;ST/&amp;ST&amp;NUMSE</a:t>
            </a:r>
            <a:r>
              <a:rPr lang="fr-FR" b="1" dirty="0" smtClean="0"/>
              <a:t>/</a:t>
            </a:r>
            <a:r>
              <a:rPr lang="fr-FR" b="1" dirty="0" err="1" smtClean="0"/>
              <a:t>extraction_projcas</a:t>
            </a:r>
            <a:r>
              <a:rPr lang="fr-FR" dirty="0" smtClean="0"/>
              <a:t> </a:t>
            </a:r>
            <a:r>
              <a:rPr lang="fr-FR" dirty="0"/>
              <a:t>sous LINUX est à faire par FTP par exemple avec Filezilla</a:t>
            </a:r>
            <a:r>
              <a:rPr lang="fr-FR" dirty="0" smtClean="0"/>
              <a:t>.</a:t>
            </a:r>
            <a:endParaRPr lang="fr-FR" dirty="0" smtClean="0">
              <a:solidFill>
                <a:srgbClr val="FF0000"/>
              </a:solidFill>
            </a:endParaRPr>
          </a:p>
        </p:txBody>
      </p:sp>
    </p:spTree>
    <p:extLst>
      <p:ext uri="{BB962C8B-B14F-4D97-AF65-F5344CB8AC3E}">
        <p14:creationId xmlns:p14="http://schemas.microsoft.com/office/powerpoint/2010/main" val="1365552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4- Mise en forme des fichiers et importation des paramètres dans le répertoire de traitement</a:t>
            </a:r>
            <a:endParaRPr lang="fr-FR" dirty="0"/>
          </a:p>
        </p:txBody>
      </p:sp>
      <p:sp>
        <p:nvSpPr>
          <p:cNvPr id="3" name="Espace réservé du contenu 2"/>
          <p:cNvSpPr>
            <a:spLocks noGrp="1"/>
          </p:cNvSpPr>
          <p:nvPr>
            <p:ph idx="1"/>
          </p:nvPr>
        </p:nvSpPr>
        <p:spPr/>
        <p:txBody>
          <a:bodyPr/>
          <a:lstStyle/>
          <a:p>
            <a:pPr marL="0" indent="0">
              <a:buNone/>
            </a:pPr>
            <a:r>
              <a:rPr lang="fr-FR" dirty="0" smtClean="0"/>
              <a:t>Ce programme permet l’importation et la mise en forme des données dans les répertoires crées dans l’étape 2 :</a:t>
            </a:r>
          </a:p>
          <a:p>
            <a:pPr>
              <a:buFont typeface="Wingdings" panose="05000000000000000000" pitchFamily="2" charset="2"/>
              <a:buChar char="v"/>
            </a:pPr>
            <a:r>
              <a:rPr lang="fr-FR" dirty="0" smtClean="0"/>
              <a:t>Copie des fichiers de paramètres dans le dossier /</a:t>
            </a:r>
            <a:r>
              <a:rPr lang="fr-FR" dirty="0" err="1" smtClean="0"/>
              <a:t>params</a:t>
            </a:r>
            <a:endParaRPr lang="fr-FR" dirty="0" smtClean="0"/>
          </a:p>
          <a:p>
            <a:pPr>
              <a:buFont typeface="Wingdings" panose="05000000000000000000" pitchFamily="2" charset="2"/>
              <a:buChar char="v"/>
            </a:pPr>
            <a:r>
              <a:rPr lang="fr-FR" dirty="0" smtClean="0"/>
              <a:t>Copie de la liste des taureaux dans /</a:t>
            </a:r>
            <a:r>
              <a:rPr lang="fr-FR" dirty="0" err="1" smtClean="0"/>
              <a:t>data_txt</a:t>
            </a:r>
            <a:r>
              <a:rPr lang="fr-FR" dirty="0" smtClean="0"/>
              <a:t>/{ST}{NUM}</a:t>
            </a:r>
            <a:r>
              <a:rPr lang="fr-FR" dirty="0" err="1" smtClean="0"/>
              <a:t>TAUR.data</a:t>
            </a:r>
            <a:endParaRPr lang="fr-FR" dirty="0" smtClean="0"/>
          </a:p>
          <a:p>
            <a:pPr>
              <a:buFont typeface="Wingdings" panose="05000000000000000000" pitchFamily="2" charset="2"/>
              <a:buChar char="v"/>
            </a:pPr>
            <a:r>
              <a:rPr lang="fr-FR" dirty="0" smtClean="0"/>
              <a:t>Copie des données (un fichier par code) dans /</a:t>
            </a:r>
            <a:r>
              <a:rPr lang="fr-FR" dirty="0" err="1" smtClean="0"/>
              <a:t>data_txt</a:t>
            </a:r>
            <a:r>
              <a:rPr lang="fr-FR" dirty="0" smtClean="0"/>
              <a:t>/{ST}{NUM}{code}.data et concaténation de toutes les données dans /</a:t>
            </a:r>
            <a:r>
              <a:rPr lang="fr-FR" dirty="0" err="1" smtClean="0"/>
              <a:t>data_txt</a:t>
            </a:r>
            <a:r>
              <a:rPr lang="fr-FR" dirty="0" smtClean="0"/>
              <a:t>/{ST}{NUM}.data.</a:t>
            </a:r>
          </a:p>
          <a:p>
            <a:pPr marL="0" indent="0">
              <a:buNone/>
            </a:pPr>
            <a:r>
              <a:rPr lang="fr-FR" dirty="0" smtClean="0"/>
              <a:t>La commande : ./B_Import_fichiers_QM_et_PARAMS.sh </a:t>
            </a:r>
            <a:r>
              <a:rPr lang="fr-FR" i="1" dirty="0" smtClean="0"/>
              <a:t>{code station} {numéro série}</a:t>
            </a:r>
            <a:endParaRPr lang="fr-FR" dirty="0"/>
          </a:p>
        </p:txBody>
      </p:sp>
    </p:spTree>
    <p:extLst>
      <p:ext uri="{BB962C8B-B14F-4D97-AF65-F5344CB8AC3E}">
        <p14:creationId xmlns:p14="http://schemas.microsoft.com/office/powerpoint/2010/main" val="2899013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Définition de la station et de la série à traiter dans </a:t>
            </a:r>
            <a:r>
              <a:rPr lang="fr-FR" dirty="0" err="1" smtClean="0"/>
              <a:t>DefGlobale.sas</a:t>
            </a:r>
            <a:endParaRPr lang="fr-FR" dirty="0"/>
          </a:p>
        </p:txBody>
      </p:sp>
      <p:sp>
        <p:nvSpPr>
          <p:cNvPr id="3" name="Espace réservé du contenu 2"/>
          <p:cNvSpPr>
            <a:spLocks noGrp="1"/>
          </p:cNvSpPr>
          <p:nvPr>
            <p:ph idx="1"/>
          </p:nvPr>
        </p:nvSpPr>
        <p:spPr/>
        <p:txBody>
          <a:bodyPr/>
          <a:lstStyle/>
          <a:p>
            <a:pPr marL="0" indent="0">
              <a:buNone/>
            </a:pPr>
            <a:r>
              <a:rPr lang="fr-FR" dirty="0" smtClean="0"/>
              <a:t>C’est le fichier SAS à modifier car il définie les paramètres à utiliser dans la chaine : station, série d’évaluation et année de traitement.</a:t>
            </a:r>
          </a:p>
          <a:p>
            <a:pPr marL="0" indent="0">
              <a:buNone/>
            </a:pPr>
            <a:r>
              <a:rPr lang="fr-FR" dirty="0" smtClean="0"/>
              <a:t>Ce programme est lancé à chaque début de programme SAS.</a:t>
            </a:r>
          </a:p>
          <a:p>
            <a:pPr marL="0" indent="0">
              <a:buNone/>
            </a:pPr>
            <a:r>
              <a:rPr lang="fr-FR" dirty="0" smtClean="0"/>
              <a:t>Les noms des répertoires sont également définis dans ce programme</a:t>
            </a:r>
          </a:p>
          <a:p>
            <a:endParaRPr lang="fr-FR" dirty="0"/>
          </a:p>
        </p:txBody>
      </p:sp>
    </p:spTree>
    <p:extLst>
      <p:ext uri="{BB962C8B-B14F-4D97-AF65-F5344CB8AC3E}">
        <p14:creationId xmlns:p14="http://schemas.microsoft.com/office/powerpoint/2010/main" val="3239838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Rétrospective">
  <a:themeElements>
    <a:clrScheme name="Rétrospectiv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1298</TotalTime>
  <Words>2583</Words>
  <Application>Microsoft Office PowerPoint</Application>
  <PresentationFormat>Grand écran</PresentationFormat>
  <Paragraphs>154</Paragraphs>
  <Slides>29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29</vt:i4>
      </vt:variant>
    </vt:vector>
  </HeadingPairs>
  <TitlesOfParts>
    <vt:vector size="33" baseType="lpstr">
      <vt:lpstr>Calibri</vt:lpstr>
      <vt:lpstr>Calibri Light</vt:lpstr>
      <vt:lpstr>Wingdings</vt:lpstr>
      <vt:lpstr>Rétrospective</vt:lpstr>
      <vt:lpstr>Fonctionnement de la chaine de préparation des données</vt:lpstr>
      <vt:lpstr>Schéma fonctionnement de la chaine</vt:lpstr>
      <vt:lpstr>Carac.sas</vt:lpstr>
      <vt:lpstr>fin.sas</vt:lpstr>
      <vt:lpstr>1- Préparation des différents répertoires sous Windows</vt:lpstr>
      <vt:lpstr>2- Préparation des différents répertoires sous Linux</vt:lpstr>
      <vt:lpstr>3- Transfert des fichiers de données brutes de Windows à /extraction_projcas</vt:lpstr>
      <vt:lpstr>4- Mise en forme des fichiers et importation des paramètres dans le répertoire de traitement</vt:lpstr>
      <vt:lpstr>5- Définition de la station et de la série à traiter dans DefGlobale.sas</vt:lpstr>
      <vt:lpstr>1- C_Lecture_dates.sas: Etape de chargement du fichier de dates de reproduction par lot et globales</vt:lpstr>
      <vt:lpstr>1- C_Lecture_dates.sas: Etape de chargement du fichier de dates de reproduction par lot et globales</vt:lpstr>
      <vt:lpstr>2- D_Verification_donnees.sas: Etape de validation des données et de création des fichiers de base</vt:lpstr>
      <vt:lpstr>2- D_Verification_donnees.sas: Etape de validation des données et de création des fichiers de base</vt:lpstr>
      <vt:lpstr>2- D_Verification_donnees.sas: Etape de validation des données et de création des fichiers de base</vt:lpstr>
      <vt:lpstr>3- E_Verification_zones.sas: Etape de lecture du fichier des zones de mise en place</vt:lpstr>
      <vt:lpstr>4- F_SyntheseElimination.sas: Etape de création du fichier global d’élimination des animaux</vt:lpstr>
      <vt:lpstr>4- F_SyntheseElimination.sas: Etape de création du fichier global d’élimination des animaux</vt:lpstr>
      <vt:lpstr>5- G_DenombrementGeneral.sas: Etape de dénombrement des fichiers de base utilisés ensuite pour l'analyse</vt:lpstr>
      <vt:lpstr>6- H_Prepa_Fichiers_Evaluation.sas: Etape de création des fichiers SAS d'analyse d'une série pour les différentes aptitudes à évaluer et description de ces fichiers.</vt:lpstr>
      <vt:lpstr>6- H_Prepa_Fichiers_Evaluation.sas: Etape de création des fichiers SAS d'analyse d'une série pour les différentes aptitudes à évaluer et description de ces fichiers.</vt:lpstr>
      <vt:lpstr>7- I_Cumul_Series.sas: Etape de cumul des fichiers d’analyse d’une série avec le stock cumulé des séries antérieures et de dénombrement des effectifs par père pour chacune des aptitudes analysées.  + préparation du pedigree avec l’étape I2_CreationPedigreeQM.sh </vt:lpstr>
      <vt:lpstr>7- I_Cumul_Series.sas: Etape de cumul des fichiers d’analyse d’une série avec le stock cumulé des séries antérieures et de dénombrement des effectifs par père pour chacune des aptitudes analysées.  + préparation du pedigree avec l’étape I2_CreationPedigreeQM.sh </vt:lpstr>
      <vt:lpstr>8- I2_CreationPedigree.sh : création du fichier de triplets </vt:lpstr>
      <vt:lpstr>9- J_AjoutDerogationFGE.sas : ajout d’une dérogation FGE</vt:lpstr>
      <vt:lpstr>10- K_PreparationFichiers_Pour_Eval_TXT.sas : préparation du fichier tar.gz pour transfert à GENEVAL pour évaluation</vt:lpstr>
      <vt:lpstr>Les fichiers de performance</vt:lpstr>
      <vt:lpstr>Les autres fichiers</vt:lpstr>
      <vt:lpstr>Les numéros IPG</vt:lpstr>
      <vt:lpstr>Des questions pour la partie évaluation + paramètres génétiques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Sébastien TAUSSAT</dc:creator>
  <cp:lastModifiedBy>Sébastien TAUSSAT</cp:lastModifiedBy>
  <cp:revision>84</cp:revision>
  <dcterms:created xsi:type="dcterms:W3CDTF">2020-09-02T09:30:01Z</dcterms:created>
  <dcterms:modified xsi:type="dcterms:W3CDTF">2020-09-10T07:05:20Z</dcterms:modified>
</cp:coreProperties>
</file>