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0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8" r:id="rId17"/>
    <p:sldId id="269" r:id="rId18"/>
    <p:sldId id="271" r:id="rId19"/>
    <p:sldId id="272" r:id="rId20"/>
    <p:sldId id="273" r:id="rId21"/>
    <p:sldId id="279" r:id="rId22"/>
    <p:sldId id="280" r:id="rId23"/>
    <p:sldId id="274" r:id="rId24"/>
    <p:sldId id="275" r:id="rId25"/>
    <p:sldId id="276" r:id="rId26"/>
    <p:sldId id="277" r:id="rId27"/>
    <p:sldId id="278" r:id="rId28"/>
    <p:sldId id="281" r:id="rId29"/>
    <p:sldId id="282" r:id="rId30"/>
    <p:sldId id="283" r:id="rId31"/>
    <p:sldId id="284" r:id="rId3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C55A5E83-4625-4C5F-B2D7-5DFFF0298E71}">
          <p14:sldIdLst>
            <p14:sldId id="256"/>
          </p14:sldIdLst>
        </p14:section>
        <p14:section name="Calcul des moyennes et variances" id="{B97EEFCF-8CBF-42C7-B432-D15205941CDE}">
          <p14:sldIdLst>
            <p14:sldId id="270"/>
          </p14:sldIdLst>
        </p14:section>
        <p14:section name="Evaluation croissance morphologie" id="{26324BA1-F6DA-4838-92DE-7754D710D54E}">
          <p14:sldIdLst>
            <p14:sldId id="257"/>
            <p14:sldId id="258"/>
            <p14:sldId id="259"/>
          </p14:sldIdLst>
        </p14:section>
        <p14:section name="Evaluation fertilité" id="{9D7525FE-BAA6-4683-AB93-8CA1A681C179}">
          <p14:sldIdLst>
            <p14:sldId id="260"/>
            <p14:sldId id="261"/>
          </p14:sldIdLst>
        </p14:section>
        <p14:section name="Evaluation vêlage" id="{2214A708-4273-44B2-84C8-3B8F5106E0E1}">
          <p14:sldIdLst>
            <p14:sldId id="262"/>
            <p14:sldId id="263"/>
            <p14:sldId id="264"/>
          </p14:sldIdLst>
        </p14:section>
        <p14:section name="Incidence de la mère au sevrage" id="{F1D61EB4-5E4B-4AE7-A641-374FB8FB2567}">
          <p14:sldIdLst>
            <p14:sldId id="265"/>
            <p14:sldId id="266"/>
            <p14:sldId id="268"/>
            <p14:sldId id="269"/>
          </p14:sldIdLst>
        </p14:section>
        <p14:section name="Calcul des index" id="{BE05AB92-323D-4022-BAB0-04CD9DBAE72F}">
          <p14:sldIdLst>
            <p14:sldId id="271"/>
            <p14:sldId id="272"/>
            <p14:sldId id="273"/>
          </p14:sldIdLst>
        </p14:section>
        <p14:section name="Compare" id="{A75014BB-CBF1-4F91-A289-E873C142838C}">
          <p14:sldIdLst>
            <p14:sldId id="279"/>
            <p14:sldId id="280"/>
          </p14:sldIdLst>
        </p14:section>
        <p14:section name="Evaluation pointage" id="{C53920B1-17DF-411D-8F1F-22147CD8BD3F}">
          <p14:sldIdLst>
            <p14:sldId id="274"/>
            <p14:sldId id="275"/>
            <p14:sldId id="276"/>
            <p14:sldId id="277"/>
            <p14:sldId id="278"/>
            <p14:sldId id="281"/>
          </p14:sldIdLst>
        </p14:section>
        <p14:section name="Stock et sortie" id="{52B5BA85-862B-4F36-8543-C28409CA535A}">
          <p14:sldIdLst>
            <p14:sldId id="282"/>
            <p14:sldId id="283"/>
          </p14:sldIdLst>
        </p14:section>
        <p14:section name="A modifier" id="{0C44E23F-6E72-477E-BA36-5FAADD166391}">
          <p14:sldIdLst>
            <p14:sldId id="28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C054E-4BD4-439F-85BD-432781B3141F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C1A9-A691-4037-BF85-6ED54C163E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7370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C054E-4BD4-439F-85BD-432781B3141F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C1A9-A691-4037-BF85-6ED54C163E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674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C054E-4BD4-439F-85BD-432781B3141F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C1A9-A691-4037-BF85-6ED54C163E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7660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C054E-4BD4-439F-85BD-432781B3141F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C1A9-A691-4037-BF85-6ED54C163E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86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C054E-4BD4-439F-85BD-432781B3141F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C1A9-A691-4037-BF85-6ED54C163E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117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C054E-4BD4-439F-85BD-432781B3141F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C1A9-A691-4037-BF85-6ED54C163E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1616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C054E-4BD4-439F-85BD-432781B3141F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C1A9-A691-4037-BF85-6ED54C163E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3356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C054E-4BD4-439F-85BD-432781B3141F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C1A9-A691-4037-BF85-6ED54C163E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1269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C054E-4BD4-439F-85BD-432781B3141F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C1A9-A691-4037-BF85-6ED54C163E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952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C054E-4BD4-439F-85BD-432781B3141F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C1A9-A691-4037-BF85-6ED54C163E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7979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C054E-4BD4-439F-85BD-432781B3141F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EC1A9-A691-4037-BF85-6ED54C163E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8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C054E-4BD4-439F-85BD-432781B3141F}" type="datetimeFigureOut">
              <a:rPr lang="fr-FR" smtClean="0"/>
              <a:t>14/10/2020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EC1A9-A691-4037-BF85-6ED54C163E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227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Description chaine d’évaluation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593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 : Evaluation mortalité (</a:t>
            </a:r>
            <a:r>
              <a:rPr lang="fr-FR" dirty="0" err="1" smtClean="0"/>
              <a:t>unicaractère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Y (PVXMORNE) = </a:t>
            </a:r>
          </a:p>
          <a:p>
            <a:pPr marL="0" indent="0">
              <a:buNone/>
            </a:pPr>
            <a:r>
              <a:rPr lang="fr-FR" dirty="0" smtClean="0"/>
              <a:t>GRP_VELA (combinaison de la série + groupe de contemporain de mise bas intra-série) </a:t>
            </a:r>
          </a:p>
          <a:p>
            <a:pPr marL="0" indent="0">
              <a:buNone/>
            </a:pPr>
            <a:r>
              <a:rPr lang="fr-FR" dirty="0" smtClean="0"/>
              <a:t>+ ZONE (zone de naissance des génisses) </a:t>
            </a:r>
          </a:p>
          <a:p>
            <a:pPr marL="0" indent="0">
              <a:buNone/>
            </a:pPr>
            <a:r>
              <a:rPr lang="fr-FR" dirty="0" smtClean="0"/>
              <a:t>+ Taureaux </a:t>
            </a:r>
            <a:r>
              <a:rPr lang="fr-FR" dirty="0" smtClean="0"/>
              <a:t>TESTEUR</a:t>
            </a:r>
          </a:p>
          <a:p>
            <a:pPr marL="0" indent="0">
              <a:buNone/>
            </a:pPr>
            <a:r>
              <a:rPr lang="fr-FR" dirty="0" smtClean="0"/>
              <a:t>+ </a:t>
            </a:r>
            <a:r>
              <a:rPr lang="fr-FR" dirty="0" smtClean="0"/>
              <a:t>SEXEMB (sexe du veau)</a:t>
            </a:r>
          </a:p>
          <a:p>
            <a:pPr marL="0" indent="0">
              <a:buNone/>
            </a:pPr>
            <a:r>
              <a:rPr lang="fr-FR" dirty="0" smtClean="0"/>
              <a:t>+ DIFFICUL (note de difficulté de vêlage)</a:t>
            </a:r>
          </a:p>
          <a:p>
            <a:pPr marL="0" indent="0">
              <a:buNone/>
            </a:pPr>
            <a:r>
              <a:rPr lang="fr-FR" dirty="0" smtClean="0"/>
              <a:t>+ âge de la génisse au vêlage (</a:t>
            </a:r>
            <a:r>
              <a:rPr lang="fr-FR" dirty="0" err="1" smtClean="0"/>
              <a:t>covariable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 smtClean="0"/>
              <a:t>+ valeur génétique des pères</a:t>
            </a:r>
          </a:p>
          <a:p>
            <a:pPr marL="0" indent="0">
              <a:buNone/>
            </a:pPr>
            <a:r>
              <a:rPr lang="fr-FR" dirty="0" smtClean="0"/>
              <a:t>+ résiduelles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1469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1938"/>
          </a:xfrm>
        </p:spPr>
        <p:txBody>
          <a:bodyPr/>
          <a:lstStyle/>
          <a:p>
            <a:r>
              <a:rPr lang="fr-FR" dirty="0" smtClean="0"/>
              <a:t>E6d_evalait.sas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7064"/>
            <a:ext cx="10515600" cy="5009899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Evaluation des caractères :</a:t>
            </a:r>
          </a:p>
          <a:p>
            <a:pPr lvl="1"/>
            <a:r>
              <a:rPr lang="fr-FR" dirty="0" smtClean="0"/>
              <a:t>Production laitière :</a:t>
            </a:r>
          </a:p>
          <a:p>
            <a:pPr lvl="2"/>
            <a:r>
              <a:rPr lang="fr-FR" dirty="0" smtClean="0"/>
              <a:t>LAITCALC : production laitière de la vache</a:t>
            </a:r>
          </a:p>
          <a:p>
            <a:pPr lvl="1"/>
            <a:r>
              <a:rPr lang="fr-FR" dirty="0" smtClean="0"/>
              <a:t>Croissance du veau :</a:t>
            </a:r>
          </a:p>
          <a:p>
            <a:pPr lvl="2"/>
            <a:r>
              <a:rPr lang="fr-FR" dirty="0" smtClean="0"/>
              <a:t>PAT120J : poids du veau à 120 jours</a:t>
            </a:r>
          </a:p>
          <a:p>
            <a:pPr lvl="2"/>
            <a:r>
              <a:rPr lang="fr-FR" dirty="0" smtClean="0"/>
              <a:t>PAT180J : poids du veau à 180 jours</a:t>
            </a:r>
          </a:p>
          <a:p>
            <a:pPr lvl="1"/>
            <a:r>
              <a:rPr lang="fr-FR" dirty="0" smtClean="0"/>
              <a:t>Conformation du veau :</a:t>
            </a:r>
          </a:p>
          <a:p>
            <a:pPr lvl="2"/>
            <a:r>
              <a:rPr lang="fr-FR" dirty="0" smtClean="0"/>
              <a:t>NDEVMUSV : note de développement musculaire du veau</a:t>
            </a:r>
          </a:p>
          <a:p>
            <a:r>
              <a:rPr lang="fr-FR" dirty="0" smtClean="0"/>
              <a:t>Création du fichier de performance</a:t>
            </a:r>
          </a:p>
          <a:p>
            <a:r>
              <a:rPr lang="fr-FR" dirty="0" smtClean="0"/>
              <a:t>Création du fichier de paramètre PEST</a:t>
            </a:r>
          </a:p>
          <a:p>
            <a:r>
              <a:rPr lang="fr-FR" dirty="0" smtClean="0"/>
              <a:t>Lancement de PEST</a:t>
            </a:r>
          </a:p>
          <a:p>
            <a:r>
              <a:rPr lang="fr-FR" dirty="0" smtClean="0"/>
              <a:t>Lecture des fichiers et impression des effets fixes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2495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 lait (</a:t>
            </a:r>
            <a:r>
              <a:rPr lang="fr-FR" dirty="0" err="1" smtClean="0"/>
              <a:t>unicaractère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Y (LAITCALC) = </a:t>
            </a:r>
          </a:p>
          <a:p>
            <a:pPr marL="0" indent="0">
              <a:buNone/>
            </a:pPr>
            <a:r>
              <a:rPr lang="fr-FR" dirty="0" smtClean="0"/>
              <a:t>GRP_ALLA (combinaison de la série + lot de conduite mère-veau intra-série) </a:t>
            </a:r>
          </a:p>
          <a:p>
            <a:pPr marL="0" indent="0">
              <a:buNone/>
            </a:pPr>
            <a:r>
              <a:rPr lang="fr-FR" dirty="0" smtClean="0"/>
              <a:t>+ ZONE (zone de naissance des génisses) </a:t>
            </a:r>
          </a:p>
          <a:p>
            <a:pPr marL="0" indent="0">
              <a:buNone/>
            </a:pPr>
            <a:r>
              <a:rPr lang="fr-FR" dirty="0" smtClean="0"/>
              <a:t>+ Taureaux TESTEUR</a:t>
            </a:r>
          </a:p>
          <a:p>
            <a:pPr marL="0" indent="0">
              <a:buNone/>
            </a:pPr>
            <a:r>
              <a:rPr lang="fr-FR" dirty="0" smtClean="0"/>
              <a:t>+ SEXE_ALL (sexe du veau)</a:t>
            </a:r>
          </a:p>
          <a:p>
            <a:pPr marL="0" indent="0">
              <a:buNone/>
            </a:pPr>
            <a:r>
              <a:rPr lang="fr-FR" dirty="0" smtClean="0"/>
              <a:t>+ DIFFICUL (note de difficulté de vêlage)</a:t>
            </a:r>
          </a:p>
          <a:p>
            <a:pPr marL="0" indent="0">
              <a:buNone/>
            </a:pPr>
            <a:r>
              <a:rPr lang="fr-FR" dirty="0" smtClean="0"/>
              <a:t>+ STD_CONT (écart entre le contrôle laitier et la mise bas en </a:t>
            </a:r>
            <a:r>
              <a:rPr lang="fr-FR" dirty="0" err="1" smtClean="0"/>
              <a:t>covariable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 smtClean="0"/>
              <a:t>+ âge de la génisse au vêlage (</a:t>
            </a:r>
            <a:r>
              <a:rPr lang="fr-FR" dirty="0" err="1" smtClean="0"/>
              <a:t>covariable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 smtClean="0"/>
              <a:t>+ valeur génétique des pères</a:t>
            </a:r>
          </a:p>
          <a:p>
            <a:pPr marL="0" indent="0">
              <a:buNone/>
            </a:pPr>
            <a:r>
              <a:rPr lang="fr-FR" dirty="0" smtClean="0"/>
              <a:t>+ résiduelles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3218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04621" cy="1325563"/>
          </a:xfrm>
        </p:spPr>
        <p:txBody>
          <a:bodyPr/>
          <a:lstStyle/>
          <a:p>
            <a:r>
              <a:rPr lang="fr-FR" dirty="0" smtClean="0"/>
              <a:t>Evaluation croissance du veau (</a:t>
            </a:r>
            <a:r>
              <a:rPr lang="fr-FR" dirty="0" err="1" smtClean="0"/>
              <a:t>unicaractère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smtClean="0"/>
              <a:t>Y (PAT120J; PAT180J) = </a:t>
            </a:r>
          </a:p>
          <a:p>
            <a:pPr marL="0" indent="0">
              <a:buNone/>
            </a:pPr>
            <a:r>
              <a:rPr lang="fr-FR" dirty="0" smtClean="0"/>
              <a:t>GRP_PESV (combinaison de la série + lot de conduite mère-veau intra-série) </a:t>
            </a:r>
          </a:p>
          <a:p>
            <a:pPr marL="0" indent="0">
              <a:buNone/>
            </a:pPr>
            <a:r>
              <a:rPr lang="fr-FR" dirty="0" smtClean="0"/>
              <a:t>+ ZONE (zone de naissance des génisses) </a:t>
            </a:r>
          </a:p>
          <a:p>
            <a:pPr marL="0" indent="0">
              <a:buNone/>
            </a:pPr>
            <a:r>
              <a:rPr lang="fr-FR" dirty="0" smtClean="0"/>
              <a:t>+ Taureaux TESTEUR</a:t>
            </a:r>
          </a:p>
          <a:p>
            <a:pPr marL="0" indent="0">
              <a:buNone/>
            </a:pPr>
            <a:r>
              <a:rPr lang="fr-FR" dirty="0" smtClean="0"/>
              <a:t>+ SEXE_ALL (sexe du veau)</a:t>
            </a:r>
          </a:p>
          <a:p>
            <a:pPr marL="0" indent="0">
              <a:buNone/>
            </a:pPr>
            <a:r>
              <a:rPr lang="fr-FR" dirty="0" smtClean="0"/>
              <a:t>+ DIFFICUL (note de difficulté de vêlage)</a:t>
            </a:r>
          </a:p>
          <a:p>
            <a:pPr marL="0" indent="0">
              <a:buNone/>
            </a:pPr>
            <a:r>
              <a:rPr lang="fr-FR" dirty="0" smtClean="0"/>
              <a:t>+ âge de la génisse au vêlage (</a:t>
            </a:r>
            <a:r>
              <a:rPr lang="fr-FR" dirty="0" err="1" smtClean="0"/>
              <a:t>covariable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 smtClean="0"/>
              <a:t>+ valeur génétique des pères</a:t>
            </a:r>
          </a:p>
          <a:p>
            <a:pPr marL="0" indent="0">
              <a:buNone/>
            </a:pPr>
            <a:r>
              <a:rPr lang="fr-FR" dirty="0" smtClean="0"/>
              <a:t>+ résiduelles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0089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60242" cy="1325563"/>
          </a:xfrm>
        </p:spPr>
        <p:txBody>
          <a:bodyPr/>
          <a:lstStyle/>
          <a:p>
            <a:r>
              <a:rPr lang="fr-FR" dirty="0" smtClean="0"/>
              <a:t>Evaluation morphologie du veau (</a:t>
            </a:r>
            <a:r>
              <a:rPr lang="fr-FR" dirty="0" err="1" smtClean="0"/>
              <a:t>unicaractère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smtClean="0"/>
              <a:t>Y (NDEVMUSV) = </a:t>
            </a:r>
          </a:p>
          <a:p>
            <a:pPr marL="0" indent="0">
              <a:buNone/>
            </a:pPr>
            <a:r>
              <a:rPr lang="fr-FR" dirty="0" smtClean="0"/>
              <a:t>GRP_PESV (combinaison de la série + lot de conduite mère-veau intra-série) </a:t>
            </a:r>
          </a:p>
          <a:p>
            <a:pPr marL="0" indent="0">
              <a:buNone/>
            </a:pPr>
            <a:r>
              <a:rPr lang="fr-FR" dirty="0" smtClean="0"/>
              <a:t>+ ZONE (zone de naissance des génisses) </a:t>
            </a:r>
          </a:p>
          <a:p>
            <a:pPr marL="0" indent="0">
              <a:buNone/>
            </a:pPr>
            <a:r>
              <a:rPr lang="fr-FR" dirty="0" smtClean="0"/>
              <a:t>+ Taureaux TESTEUR</a:t>
            </a:r>
          </a:p>
          <a:p>
            <a:pPr marL="0" indent="0">
              <a:buNone/>
            </a:pPr>
            <a:r>
              <a:rPr lang="fr-FR" dirty="0" smtClean="0"/>
              <a:t>+ SEXE_ALL (sexe du veau)</a:t>
            </a:r>
          </a:p>
          <a:p>
            <a:pPr marL="0" indent="0">
              <a:buNone/>
            </a:pPr>
            <a:r>
              <a:rPr lang="fr-FR" dirty="0" smtClean="0"/>
              <a:t>+ DIFFICUL (note de difficulté de vêlage)</a:t>
            </a:r>
          </a:p>
          <a:p>
            <a:pPr marL="0" indent="0">
              <a:buNone/>
            </a:pPr>
            <a:r>
              <a:rPr lang="fr-FR" dirty="0" smtClean="0"/>
              <a:t>+ AGEPOINV (âge du veau au pointage en </a:t>
            </a:r>
            <a:r>
              <a:rPr lang="fr-FR" dirty="0" err="1" smtClean="0"/>
              <a:t>covariable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 smtClean="0"/>
              <a:t>+ valeur génétique des pères</a:t>
            </a:r>
          </a:p>
          <a:p>
            <a:pPr marL="0" indent="0">
              <a:buNone/>
            </a:pPr>
            <a:r>
              <a:rPr lang="fr-FR" dirty="0" smtClean="0"/>
              <a:t>+ résiduelles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1939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fr-FR" dirty="0" smtClean="0"/>
              <a:t>E7a_index.sas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51288"/>
            <a:ext cx="10515600" cy="5033963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Réimprime les variances et les héritabilités</a:t>
            </a:r>
          </a:p>
          <a:p>
            <a:r>
              <a:rPr lang="fr-FR" dirty="0" smtClean="0"/>
              <a:t>Imprime des statistiques descriptives des performances</a:t>
            </a:r>
          </a:p>
          <a:p>
            <a:r>
              <a:rPr lang="fr-FR" dirty="0" smtClean="0"/>
              <a:t>Imprime la valeur génétique moyenne de chaque série</a:t>
            </a:r>
          </a:p>
          <a:p>
            <a:r>
              <a:rPr lang="fr-FR" dirty="0" smtClean="0"/>
              <a:t>Lance le programme INDEXQM qui standardise les index</a:t>
            </a:r>
          </a:p>
          <a:p>
            <a:r>
              <a:rPr lang="fr-FR" dirty="0" smtClean="0"/>
              <a:t>Impression de la population de taureaux de la base de référence (8 dernières années pour LIM, 7 </a:t>
            </a:r>
            <a:r>
              <a:rPr lang="fr-FR" smtClean="0"/>
              <a:t>pour </a:t>
            </a:r>
            <a:r>
              <a:rPr lang="fr-FR" smtClean="0"/>
              <a:t>BLA</a:t>
            </a:r>
            <a:r>
              <a:rPr lang="fr-FR" smtClean="0"/>
              <a:t>)</a:t>
            </a:r>
            <a:endParaRPr lang="fr-FR" dirty="0" smtClean="0"/>
          </a:p>
          <a:p>
            <a:r>
              <a:rPr lang="fr-FR" dirty="0" smtClean="0"/>
              <a:t>Comparaison des bases de référence entre l’année N et N-1</a:t>
            </a:r>
          </a:p>
          <a:p>
            <a:r>
              <a:rPr lang="fr-FR" dirty="0" smtClean="0"/>
              <a:t>Standardisation des valeurs génétiques</a:t>
            </a:r>
          </a:p>
          <a:p>
            <a:r>
              <a:rPr lang="fr-FR" dirty="0" smtClean="0"/>
              <a:t>Calcul des index de sélection</a:t>
            </a:r>
          </a:p>
          <a:p>
            <a:r>
              <a:rPr lang="fr-FR" dirty="0" smtClean="0"/>
              <a:t>Impression des résultats</a:t>
            </a:r>
          </a:p>
          <a:p>
            <a:pPr marL="0" indent="0">
              <a:buNone/>
            </a:pPr>
            <a:r>
              <a:rPr lang="fr-FR" dirty="0" smtClean="0"/>
              <a:t>Il y a également un programme similaire qui existe (E2a_index_avecFOSQMS.sas) et je ne sais pas lequel est utilisé.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1459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1780"/>
          </a:xfrm>
        </p:spPr>
        <p:txBody>
          <a:bodyPr/>
          <a:lstStyle/>
          <a:p>
            <a:r>
              <a:rPr lang="fr-FR" dirty="0" smtClean="0"/>
              <a:t>Les index de sélection en LIM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63316"/>
            <a:ext cx="10515600" cy="4913647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IS_CROIS =  IS_CROIS= (2.91 * (I_PAT18M - 100)) + (2.21 * (I_DMUS18 - 100)) + (1.38 * (I_DSQU18 - 100));</a:t>
            </a:r>
          </a:p>
          <a:p>
            <a:r>
              <a:rPr lang="fr-FR" dirty="0" smtClean="0"/>
              <a:t>IS_CROIS= 100 + ((IS_CROIS * 20)/103.307) ;</a:t>
            </a:r>
          </a:p>
          <a:p>
            <a:r>
              <a:rPr lang="fr-FR" dirty="0" smtClean="0"/>
              <a:t>IS_FERTI=100 +(.15*(I_PRESEX-100)) + (.8*(I_REUTIA-100)) + (.05*(100-I_MORTVX)) ;</a:t>
            </a:r>
          </a:p>
          <a:p>
            <a:r>
              <a:rPr lang="fr-FR" dirty="0" smtClean="0"/>
              <a:t>IS_FVELA=100 +(100-I_TXTDIF) ;</a:t>
            </a:r>
          </a:p>
          <a:p>
            <a:r>
              <a:rPr lang="fr-FR" dirty="0" smtClean="0"/>
              <a:t>IS_ALLAI=100 +(.15*(I_LAITMR-100)) + (.8*(I_P120VX-100)) + (.05*(I_DMUSVX-100)) ;</a:t>
            </a:r>
          </a:p>
          <a:p>
            <a:endParaRPr lang="fr-FR" dirty="0" smtClean="0"/>
          </a:p>
          <a:p>
            <a:r>
              <a:rPr lang="fr-FR" dirty="0" smtClean="0"/>
              <a:t>IS_SYNTH=100 +(.20  *(IS_CROIS-100)) + (.40  *(IS_FERTI-100)) + (.15  *(IS_FVELA-100)) + (.25  *(IS_ALLAI-100)) ;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44176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5686"/>
          </a:xfrm>
        </p:spPr>
        <p:txBody>
          <a:bodyPr/>
          <a:lstStyle/>
          <a:p>
            <a:r>
              <a:rPr lang="fr-FR" dirty="0" smtClean="0"/>
              <a:t>Les index de sélection en BLA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27221"/>
            <a:ext cx="10515600" cy="4949742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IS_CROIS= (3.92 * (I_PAT18M - 100)) + (2.41 * (I_DMUS18 - 100)) + (1.73 * (I_DSQU18 - 100));</a:t>
            </a:r>
          </a:p>
          <a:p>
            <a:r>
              <a:rPr lang="fr-FR" dirty="0" smtClean="0"/>
              <a:t>IS_CROIS= 100 + ((IS_CROIS * 20)/103.307) ;</a:t>
            </a:r>
          </a:p>
          <a:p>
            <a:r>
              <a:rPr lang="fr-FR" dirty="0" smtClean="0"/>
              <a:t>IS_FERTI=100 +(.15*(I_PRESEX-100)) + (.8*(I_REUTIA-100)) + (.05*(100-I_MORTVX)) ;</a:t>
            </a:r>
          </a:p>
          <a:p>
            <a:r>
              <a:rPr lang="fr-FR" dirty="0" smtClean="0"/>
              <a:t>IS_FVELA=100 +(100-I_TXTDIF) ;</a:t>
            </a:r>
          </a:p>
          <a:p>
            <a:r>
              <a:rPr lang="fr-FR" dirty="0" smtClean="0"/>
              <a:t>IS_ALLAI=100 +(.15*(I_LAITMR-100)) + (.8*(I_P120VX-100)) + (.05*(I_DMUSVX-100)) ;</a:t>
            </a:r>
          </a:p>
          <a:p>
            <a:endParaRPr lang="fr-FR" dirty="0" smtClean="0"/>
          </a:p>
          <a:p>
            <a:r>
              <a:rPr lang="fr-FR" dirty="0" smtClean="0"/>
              <a:t>IS_SYNTH=100 +(.250  *(IS_CROIS-100)) + (.273 *(IS_FERTI-100)) + (.205 *(IS_FVELA-100)) + (.273 *(IS_ALLAI-100)) ;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255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E7b_compare.sas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Comparaison des index entre l’année N et N-1</a:t>
            </a:r>
          </a:p>
          <a:p>
            <a:r>
              <a:rPr lang="fr-FR" dirty="0"/>
              <a:t>Comparaison des </a:t>
            </a:r>
            <a:r>
              <a:rPr lang="fr-FR" dirty="0" smtClean="0"/>
              <a:t>précisions </a:t>
            </a:r>
            <a:r>
              <a:rPr lang="fr-FR" dirty="0"/>
              <a:t>entre l’année N et </a:t>
            </a:r>
            <a:r>
              <a:rPr lang="fr-FR" dirty="0" smtClean="0"/>
              <a:t>N-1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5203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E7c_compareBaseRef.sas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Fait des statistiques sur les animaux en base de référence actuelle</a:t>
            </a:r>
          </a:p>
          <a:p>
            <a:r>
              <a:rPr lang="fr-FR" dirty="0" smtClean="0"/>
              <a:t>Compare les index entre la base de référence N et N-1</a:t>
            </a:r>
          </a:p>
          <a:p>
            <a:r>
              <a:rPr lang="fr-FR" dirty="0" smtClean="0"/>
              <a:t>Compare les valeurs des taureaux à celles des deux bases de référence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513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E6_glm.sas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chaque groupe de caractère, programme qui </a:t>
            </a:r>
            <a:r>
              <a:rPr lang="fr-FR" dirty="0" smtClean="0"/>
              <a:t>calcule </a:t>
            </a:r>
            <a:r>
              <a:rPr lang="fr-FR" dirty="0" smtClean="0"/>
              <a:t>les moyennes et fait des GLM pour calcul des variances phénotypiques en prenant en compte les effets du modèle génétique.</a:t>
            </a:r>
          </a:p>
          <a:p>
            <a:r>
              <a:rPr lang="fr-FR" dirty="0" smtClean="0"/>
              <a:t>Il enregistre les variances dans VARPHENO</a:t>
            </a:r>
          </a:p>
          <a:p>
            <a:r>
              <a:rPr lang="fr-FR" dirty="0" smtClean="0"/>
              <a:t>Il compare également avec les deux années précédentes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721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1938"/>
          </a:xfrm>
        </p:spPr>
        <p:txBody>
          <a:bodyPr/>
          <a:lstStyle/>
          <a:p>
            <a:r>
              <a:rPr lang="fr-FR" dirty="0" smtClean="0"/>
              <a:t>E8a_evaptag.sas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7064"/>
            <a:ext cx="10515600" cy="5009899"/>
          </a:xfrm>
        </p:spPr>
        <p:txBody>
          <a:bodyPr>
            <a:normAutofit/>
          </a:bodyPr>
          <a:lstStyle/>
          <a:p>
            <a:r>
              <a:rPr lang="fr-FR" dirty="0" smtClean="0"/>
              <a:t>Evaluation de la morphologie des femelles sur plusieurs postes de pointage</a:t>
            </a:r>
          </a:p>
          <a:p>
            <a:r>
              <a:rPr lang="fr-FR" dirty="0" smtClean="0"/>
              <a:t>Création du fichier de performance</a:t>
            </a:r>
          </a:p>
          <a:p>
            <a:r>
              <a:rPr lang="fr-FR" dirty="0" smtClean="0"/>
              <a:t>Evaluation en deux étapes pour BLA, en trois pour LIM</a:t>
            </a:r>
          </a:p>
        </p:txBody>
      </p:sp>
    </p:spTree>
    <p:extLst>
      <p:ext uri="{BB962C8B-B14F-4D97-AF65-F5344CB8AC3E}">
        <p14:creationId xmlns:p14="http://schemas.microsoft.com/office/powerpoint/2010/main" val="2453010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 développement musculaire et squelettique (</a:t>
            </a:r>
            <a:r>
              <a:rPr lang="fr-FR" dirty="0" err="1" smtClean="0"/>
              <a:t>monocaractère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Y = </a:t>
            </a:r>
          </a:p>
          <a:p>
            <a:pPr marL="0" indent="0">
              <a:buNone/>
            </a:pPr>
            <a:r>
              <a:rPr lang="fr-FR" dirty="0" smtClean="0"/>
              <a:t>GROUNAIS (combinaison de la série + groupe de contemporain de naissance intra-série) </a:t>
            </a:r>
          </a:p>
          <a:p>
            <a:pPr marL="0" indent="0">
              <a:buNone/>
            </a:pPr>
            <a:r>
              <a:rPr lang="fr-FR" dirty="0" smtClean="0"/>
              <a:t>+ ZONE (zone de naissance des génisses) </a:t>
            </a:r>
          </a:p>
          <a:p>
            <a:pPr marL="0" indent="0">
              <a:buNone/>
            </a:pPr>
            <a:r>
              <a:rPr lang="fr-FR" dirty="0" smtClean="0"/>
              <a:t>+ G_NOVEL (rang de vêlage des mères)</a:t>
            </a:r>
          </a:p>
          <a:p>
            <a:pPr marL="0" indent="0">
              <a:buNone/>
            </a:pPr>
            <a:r>
              <a:rPr lang="fr-FR" dirty="0" smtClean="0"/>
              <a:t>+ AGEPOIN2 (âge des génisses au pointage en </a:t>
            </a:r>
            <a:r>
              <a:rPr lang="fr-FR" dirty="0" err="1" smtClean="0"/>
              <a:t>covariable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 smtClean="0"/>
              <a:t>+ valeur génétique des pères</a:t>
            </a:r>
          </a:p>
          <a:p>
            <a:pPr marL="0" indent="0">
              <a:buNone/>
            </a:pPr>
            <a:r>
              <a:rPr lang="fr-FR" dirty="0" smtClean="0"/>
              <a:t>+ résiduelles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63448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 aptitudes fonctionnelles et divers (</a:t>
            </a:r>
            <a:r>
              <a:rPr lang="fr-FR" dirty="0" err="1" smtClean="0"/>
              <a:t>monocaractère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Y = </a:t>
            </a:r>
          </a:p>
          <a:p>
            <a:pPr marL="0" indent="0">
              <a:buNone/>
            </a:pPr>
            <a:r>
              <a:rPr lang="fr-FR" dirty="0" smtClean="0"/>
              <a:t>GROUNAIS (combinaison de la série + groupe de contemporain de naissance intra-série) </a:t>
            </a:r>
          </a:p>
          <a:p>
            <a:pPr marL="0" indent="0">
              <a:buNone/>
            </a:pPr>
            <a:r>
              <a:rPr lang="fr-FR" dirty="0" smtClean="0"/>
              <a:t>+ ZONE (zone de naissance des génisses) </a:t>
            </a:r>
          </a:p>
          <a:p>
            <a:pPr marL="0" indent="0">
              <a:buNone/>
            </a:pPr>
            <a:r>
              <a:rPr lang="fr-FR" dirty="0" smtClean="0"/>
              <a:t>+ G_NOVEL (rang de vêlage des mères)</a:t>
            </a:r>
          </a:p>
          <a:p>
            <a:pPr marL="0" indent="0">
              <a:buNone/>
            </a:pPr>
            <a:r>
              <a:rPr lang="fr-FR" dirty="0" smtClean="0"/>
              <a:t>+ AGEPOIN2 (âge des génisses au pointage en </a:t>
            </a:r>
            <a:r>
              <a:rPr lang="fr-FR" dirty="0" err="1" smtClean="0"/>
              <a:t>covariable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 smtClean="0"/>
              <a:t>+ valeur génétique des pères</a:t>
            </a:r>
          </a:p>
          <a:p>
            <a:pPr marL="0" indent="0">
              <a:buNone/>
            </a:pPr>
            <a:r>
              <a:rPr lang="fr-FR" dirty="0" smtClean="0"/>
              <a:t>+ résiduelles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01433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 sur des caractères spécifiques en LIM (</a:t>
            </a:r>
            <a:r>
              <a:rPr lang="fr-FR" dirty="0" err="1" smtClean="0"/>
              <a:t>monocaractère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Y (bassin, </a:t>
            </a:r>
            <a:r>
              <a:rPr lang="fr-FR" dirty="0" err="1" smtClean="0"/>
              <a:t>coulrob</a:t>
            </a:r>
            <a:r>
              <a:rPr lang="fr-FR" dirty="0" smtClean="0"/>
              <a:t>, </a:t>
            </a:r>
            <a:r>
              <a:rPr lang="fr-FR" dirty="0" err="1" smtClean="0"/>
              <a:t>harmoni</a:t>
            </a:r>
            <a:r>
              <a:rPr lang="fr-FR" dirty="0" smtClean="0"/>
              <a:t>, </a:t>
            </a:r>
            <a:r>
              <a:rPr lang="fr-FR" dirty="0" err="1" smtClean="0"/>
              <a:t>poitrin</a:t>
            </a:r>
            <a:r>
              <a:rPr lang="fr-FR" dirty="0" smtClean="0"/>
              <a:t>, </a:t>
            </a:r>
            <a:r>
              <a:rPr lang="fr-FR" dirty="0" err="1" smtClean="0"/>
              <a:t>largisc</a:t>
            </a:r>
            <a:r>
              <a:rPr lang="fr-FR" dirty="0" smtClean="0"/>
              <a:t>) = </a:t>
            </a:r>
          </a:p>
          <a:p>
            <a:pPr marL="0" indent="0">
              <a:buNone/>
            </a:pPr>
            <a:r>
              <a:rPr lang="fr-FR" dirty="0" smtClean="0"/>
              <a:t>GROUNAIS (combinaison de la série + groupe de contemporain de naissance intra-série) </a:t>
            </a:r>
          </a:p>
          <a:p>
            <a:pPr marL="0" indent="0">
              <a:buNone/>
            </a:pPr>
            <a:r>
              <a:rPr lang="fr-FR" dirty="0" smtClean="0"/>
              <a:t>+ ZONE (zone de naissance des génisses) </a:t>
            </a:r>
          </a:p>
          <a:p>
            <a:pPr marL="0" indent="0">
              <a:buNone/>
            </a:pPr>
            <a:r>
              <a:rPr lang="fr-FR" dirty="0" smtClean="0"/>
              <a:t>+ G_NOVEL (rang de vêlage des mères)</a:t>
            </a:r>
          </a:p>
          <a:p>
            <a:pPr marL="0" indent="0">
              <a:buNone/>
            </a:pPr>
            <a:r>
              <a:rPr lang="fr-FR" dirty="0" smtClean="0"/>
              <a:t>+ AGEPOIN2 (âge des génisses au pointage en </a:t>
            </a:r>
            <a:r>
              <a:rPr lang="fr-FR" dirty="0" err="1" smtClean="0"/>
              <a:t>covariable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 smtClean="0"/>
              <a:t>+ valeur génétique des pères</a:t>
            </a:r>
          </a:p>
          <a:p>
            <a:pPr marL="0" indent="0">
              <a:buNone/>
            </a:pPr>
            <a:r>
              <a:rPr lang="fr-FR" dirty="0" smtClean="0"/>
              <a:t>+ résiduelles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50415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E8b_IndexPTG.sas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Réimprime les variances phénotypiques</a:t>
            </a:r>
          </a:p>
          <a:p>
            <a:r>
              <a:rPr lang="fr-FR" dirty="0" smtClean="0"/>
              <a:t>Recentre les valeurs génétiques</a:t>
            </a:r>
          </a:p>
          <a:p>
            <a:r>
              <a:rPr lang="fr-FR" dirty="0" smtClean="0"/>
              <a:t>Standardisation des valeurs génétiques par rapport à la base de référence</a:t>
            </a:r>
          </a:p>
          <a:p>
            <a:r>
              <a:rPr lang="fr-FR" dirty="0" smtClean="0"/>
              <a:t>Impression et sauvegarde des résultats</a:t>
            </a:r>
          </a:p>
        </p:txBody>
      </p:sp>
    </p:spTree>
    <p:extLst>
      <p:ext uri="{BB962C8B-B14F-4D97-AF65-F5344CB8AC3E}">
        <p14:creationId xmlns:p14="http://schemas.microsoft.com/office/powerpoint/2010/main" val="11939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E8c_comparePTG.sas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Comparaison des index entre l’année N et </a:t>
            </a:r>
            <a:r>
              <a:rPr lang="fr-FR" dirty="0" smtClean="0"/>
              <a:t>N-1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94962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E9_stock.sas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Sauvegarde des fichiers de données</a:t>
            </a:r>
          </a:p>
          <a:p>
            <a:r>
              <a:rPr lang="fr-FR" dirty="0" smtClean="0"/>
              <a:t>Sauvegarde les programmes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23909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E10_AGREGAT_QM.sas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Concatène tous les index et leur précision associée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620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modifications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doit modifier les programmes qui lancent les évaluations :</a:t>
            </a:r>
          </a:p>
          <a:p>
            <a:pPr lvl="1"/>
            <a:r>
              <a:rPr lang="fr-FR" dirty="0" smtClean="0"/>
              <a:t>E6a_evacrm.sas</a:t>
            </a:r>
          </a:p>
          <a:p>
            <a:pPr lvl="1"/>
            <a:r>
              <a:rPr lang="fr-FR" dirty="0" smtClean="0"/>
              <a:t>E6b_evafert.sas</a:t>
            </a:r>
          </a:p>
          <a:p>
            <a:pPr lvl="1"/>
            <a:r>
              <a:rPr lang="fr-FR" dirty="0" smtClean="0"/>
              <a:t>E6c_evavela.sas</a:t>
            </a:r>
          </a:p>
          <a:p>
            <a:pPr lvl="1"/>
            <a:r>
              <a:rPr lang="fr-FR" dirty="0" smtClean="0"/>
              <a:t>E6d_evalait.sas</a:t>
            </a:r>
          </a:p>
          <a:p>
            <a:pPr lvl="1"/>
            <a:r>
              <a:rPr lang="fr-FR" dirty="0" smtClean="0"/>
              <a:t>E8a_evaptag.sas</a:t>
            </a:r>
          </a:p>
          <a:p>
            <a:endParaRPr lang="fr-FR" dirty="0"/>
          </a:p>
          <a:p>
            <a:r>
              <a:rPr lang="fr-FR" dirty="0" smtClean="0"/>
              <a:t>Si on garde les autres programmes, on doit modifier uniquement la lecture des fichiers d’entrée</a:t>
            </a:r>
          </a:p>
        </p:txBody>
      </p:sp>
    </p:spTree>
    <p:extLst>
      <p:ext uri="{BB962C8B-B14F-4D97-AF65-F5344CB8AC3E}">
        <p14:creationId xmlns:p14="http://schemas.microsoft.com/office/powerpoint/2010/main" val="3487294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0064"/>
          </a:xfrm>
        </p:spPr>
        <p:txBody>
          <a:bodyPr/>
          <a:lstStyle/>
          <a:p>
            <a:r>
              <a:rPr lang="fr-FR" dirty="0" smtClean="0"/>
              <a:t>E6a_evacrm.sas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15190"/>
            <a:ext cx="10515600" cy="4961773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Evaluation :</a:t>
            </a:r>
          </a:p>
          <a:p>
            <a:pPr lvl="1"/>
            <a:r>
              <a:rPr lang="fr-FR" dirty="0" smtClean="0"/>
              <a:t>Croissance :</a:t>
            </a:r>
          </a:p>
          <a:p>
            <a:pPr lvl="2"/>
            <a:r>
              <a:rPr lang="fr-FR" dirty="0" smtClean="0"/>
              <a:t>PAT12M : le poids à 12 mois</a:t>
            </a:r>
          </a:p>
          <a:p>
            <a:pPr lvl="2"/>
            <a:r>
              <a:rPr lang="fr-FR" dirty="0" smtClean="0"/>
              <a:t>PAT18M : le poids à 18 mois</a:t>
            </a:r>
          </a:p>
          <a:p>
            <a:pPr lvl="2"/>
            <a:r>
              <a:rPr lang="fr-FR" dirty="0" smtClean="0"/>
              <a:t>G12_18M : gain de poids entre 12 et 18 mois</a:t>
            </a:r>
          </a:p>
          <a:p>
            <a:pPr lvl="1"/>
            <a:r>
              <a:rPr lang="fr-FR" dirty="0" smtClean="0"/>
              <a:t>Morphologie :</a:t>
            </a:r>
          </a:p>
          <a:p>
            <a:pPr lvl="2"/>
            <a:r>
              <a:rPr lang="fr-FR" dirty="0" smtClean="0"/>
              <a:t>NDEVMUS2 : note de développement musculaire</a:t>
            </a:r>
          </a:p>
          <a:p>
            <a:pPr lvl="2"/>
            <a:r>
              <a:rPr lang="fr-FR" dirty="0" smtClean="0"/>
              <a:t>NDEVSQU2 : note de développement squelettique</a:t>
            </a:r>
          </a:p>
          <a:p>
            <a:pPr lvl="2"/>
            <a:r>
              <a:rPr lang="fr-FR" dirty="0" smtClean="0"/>
              <a:t>NAPTFON2 : note aptitude fonctionnelle</a:t>
            </a:r>
          </a:p>
          <a:p>
            <a:pPr lvl="2"/>
            <a:r>
              <a:rPr lang="fr-FR" dirty="0" smtClean="0"/>
              <a:t>MHAUGAR2 : mesure de la hauteur au garrot</a:t>
            </a:r>
          </a:p>
          <a:p>
            <a:pPr lvl="2"/>
            <a:r>
              <a:rPr lang="fr-FR" dirty="0" smtClean="0"/>
              <a:t>NQUARAC2 : note qualités de race</a:t>
            </a:r>
          </a:p>
          <a:p>
            <a:pPr lvl="2"/>
            <a:r>
              <a:rPr lang="fr-FR" dirty="0" smtClean="0"/>
              <a:t>GROSCAN : grosseur des canons</a:t>
            </a:r>
          </a:p>
          <a:p>
            <a:r>
              <a:rPr lang="fr-FR" dirty="0" smtClean="0"/>
              <a:t>Création du fichier de performance</a:t>
            </a:r>
          </a:p>
          <a:p>
            <a:r>
              <a:rPr lang="fr-FR" dirty="0" smtClean="0"/>
              <a:t>Création du fichier de paramètre PEST</a:t>
            </a:r>
          </a:p>
          <a:p>
            <a:r>
              <a:rPr lang="fr-FR" dirty="0" smtClean="0"/>
              <a:t>Lancement de PEST</a:t>
            </a:r>
          </a:p>
          <a:p>
            <a:r>
              <a:rPr lang="fr-FR" dirty="0" smtClean="0"/>
              <a:t>Lecture des fichiers et impression des effets fixes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43404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 croissance (</a:t>
            </a:r>
            <a:r>
              <a:rPr lang="fr-FR" dirty="0" err="1" smtClean="0"/>
              <a:t>monocaractère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Y (PAT12M; PAT18M; </a:t>
            </a:r>
            <a:r>
              <a:rPr lang="fr-FR" dirty="0" smtClean="0"/>
              <a:t>G12_18M</a:t>
            </a:r>
            <a:r>
              <a:rPr lang="fr-FR" dirty="0" smtClean="0"/>
              <a:t>) = </a:t>
            </a:r>
          </a:p>
          <a:p>
            <a:pPr marL="0" indent="0">
              <a:buNone/>
            </a:pPr>
            <a:r>
              <a:rPr lang="fr-FR" dirty="0" smtClean="0"/>
              <a:t>GROUNAIS (combinaison de la série + groupe de contemporain de naissance intra-série) </a:t>
            </a:r>
          </a:p>
          <a:p>
            <a:pPr marL="0" indent="0">
              <a:buNone/>
            </a:pPr>
            <a:r>
              <a:rPr lang="fr-FR" dirty="0" smtClean="0"/>
              <a:t>+ ZONE (zone de naissance des génisses) </a:t>
            </a:r>
          </a:p>
          <a:p>
            <a:pPr marL="0" indent="0">
              <a:buNone/>
            </a:pPr>
            <a:r>
              <a:rPr lang="fr-FR" dirty="0" smtClean="0"/>
              <a:t>+ G_NOVEL (rang de vêlage des mères)</a:t>
            </a:r>
          </a:p>
          <a:p>
            <a:pPr marL="0" indent="0">
              <a:buNone/>
            </a:pPr>
            <a:r>
              <a:rPr lang="fr-FR" dirty="0" smtClean="0"/>
              <a:t>+ valeur génétique des pères</a:t>
            </a:r>
          </a:p>
          <a:p>
            <a:pPr marL="0" indent="0">
              <a:buNone/>
            </a:pPr>
            <a:r>
              <a:rPr lang="fr-FR" dirty="0" smtClean="0"/>
              <a:t>+ résiduelles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6669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 morphologie (</a:t>
            </a:r>
            <a:r>
              <a:rPr lang="fr-FR" dirty="0" err="1" smtClean="0"/>
              <a:t>monocaractère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Y (DEVMUS; DEVSQU; APTFON; HAUGAR; QUARAC; GROSCAN) = </a:t>
            </a:r>
          </a:p>
          <a:p>
            <a:pPr marL="0" indent="0">
              <a:buNone/>
            </a:pPr>
            <a:r>
              <a:rPr lang="fr-FR" dirty="0" smtClean="0"/>
              <a:t>GROUNAIS (combinaison de la série + groupe de contemporain de naissance intra-série) </a:t>
            </a:r>
          </a:p>
          <a:p>
            <a:pPr marL="0" indent="0">
              <a:buNone/>
            </a:pPr>
            <a:r>
              <a:rPr lang="fr-FR" dirty="0" smtClean="0"/>
              <a:t>+ ZONE (zone de naissance des génisses) </a:t>
            </a:r>
          </a:p>
          <a:p>
            <a:pPr marL="0" indent="0">
              <a:buNone/>
            </a:pPr>
            <a:r>
              <a:rPr lang="fr-FR" dirty="0" smtClean="0"/>
              <a:t>+ G_NOVEL (rang de vêlage des mères)</a:t>
            </a:r>
          </a:p>
          <a:p>
            <a:pPr marL="0" indent="0">
              <a:buNone/>
            </a:pPr>
            <a:r>
              <a:rPr lang="fr-FR" dirty="0" smtClean="0"/>
              <a:t>+ AGEPOIN2 (âge des génisses au pointage en </a:t>
            </a:r>
            <a:r>
              <a:rPr lang="fr-FR" dirty="0" err="1" smtClean="0"/>
              <a:t>covariable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 smtClean="0"/>
              <a:t>+ valeur génétique des pères</a:t>
            </a:r>
          </a:p>
          <a:p>
            <a:pPr marL="0" indent="0">
              <a:buNone/>
            </a:pPr>
            <a:r>
              <a:rPr lang="fr-FR" dirty="0" smtClean="0"/>
              <a:t>+ résiduelles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7659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E6b_evafert.sas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Evaluation des caractères de reproduction :</a:t>
            </a:r>
          </a:p>
          <a:p>
            <a:pPr lvl="1"/>
            <a:r>
              <a:rPr lang="fr-FR" dirty="0" smtClean="0"/>
              <a:t>POEST15M : pourcentage de génisses en œstrus avant 15 mois</a:t>
            </a:r>
          </a:p>
          <a:p>
            <a:pPr lvl="1"/>
            <a:r>
              <a:rPr lang="fr-FR" dirty="0" smtClean="0"/>
              <a:t>PRTOTNAT : pourcentage de réussite des I.A. sur œstrus naturel</a:t>
            </a:r>
          </a:p>
          <a:p>
            <a:pPr lvl="1"/>
            <a:r>
              <a:rPr lang="fr-FR" dirty="0" smtClean="0"/>
              <a:t>PVXV4NMR : pourcentage de veaux vivants au sevrage</a:t>
            </a:r>
          </a:p>
          <a:p>
            <a:r>
              <a:rPr lang="fr-FR" dirty="0" smtClean="0"/>
              <a:t>Création du fichier de performance</a:t>
            </a:r>
          </a:p>
          <a:p>
            <a:r>
              <a:rPr lang="fr-FR" dirty="0" smtClean="0"/>
              <a:t>Création du fichier de paramètre PEST</a:t>
            </a:r>
          </a:p>
          <a:p>
            <a:r>
              <a:rPr lang="fr-FR" dirty="0" smtClean="0"/>
              <a:t>Lancement de PEST</a:t>
            </a:r>
          </a:p>
          <a:p>
            <a:r>
              <a:rPr lang="fr-FR" dirty="0" smtClean="0"/>
              <a:t>Lecture des fichiers et impression des effets fixes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7808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 fertilité (</a:t>
            </a:r>
            <a:r>
              <a:rPr lang="fr-FR" dirty="0" err="1" smtClean="0"/>
              <a:t>monocaractère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Y (POEST15M; PRTOTNAT; PVXV4NMR) = </a:t>
            </a:r>
          </a:p>
          <a:p>
            <a:pPr marL="0" indent="0">
              <a:buNone/>
            </a:pPr>
            <a:r>
              <a:rPr lang="fr-FR" dirty="0" smtClean="0"/>
              <a:t>GRP_REP (combinaison de la série + groupe de contemporain de reproduction intra-série) </a:t>
            </a:r>
          </a:p>
          <a:p>
            <a:pPr marL="0" indent="0">
              <a:buNone/>
            </a:pPr>
            <a:r>
              <a:rPr lang="fr-FR" dirty="0" smtClean="0"/>
              <a:t>+ ZONE (zone de naissance des génisses) </a:t>
            </a:r>
          </a:p>
          <a:p>
            <a:pPr marL="0" indent="0">
              <a:buNone/>
            </a:pPr>
            <a:r>
              <a:rPr lang="fr-FR" dirty="0" smtClean="0"/>
              <a:t>+ G_NOVEL (rang de vêlage des mères)</a:t>
            </a:r>
          </a:p>
          <a:p>
            <a:pPr marL="0" indent="0">
              <a:buNone/>
            </a:pPr>
            <a:r>
              <a:rPr lang="fr-FR" dirty="0" smtClean="0"/>
              <a:t>+ Taureaux TESTEUR (pour PRTOTNAT + PVXV4NMR)</a:t>
            </a:r>
          </a:p>
          <a:p>
            <a:pPr marL="0" indent="0">
              <a:buNone/>
            </a:pPr>
            <a:r>
              <a:rPr lang="fr-FR" dirty="0" smtClean="0"/>
              <a:t>+ valeur génétique des pères</a:t>
            </a:r>
          </a:p>
          <a:p>
            <a:pPr marL="0" indent="0">
              <a:buNone/>
            </a:pPr>
            <a:r>
              <a:rPr lang="fr-FR" dirty="0" smtClean="0"/>
              <a:t>+ résiduelles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1708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1938"/>
          </a:xfrm>
        </p:spPr>
        <p:txBody>
          <a:bodyPr/>
          <a:lstStyle/>
          <a:p>
            <a:r>
              <a:rPr lang="fr-FR" dirty="0" smtClean="0"/>
              <a:t>E6c_evavela.sas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67064"/>
            <a:ext cx="10515600" cy="5009899"/>
          </a:xfrm>
        </p:spPr>
        <p:txBody>
          <a:bodyPr>
            <a:normAutofit/>
          </a:bodyPr>
          <a:lstStyle/>
          <a:p>
            <a:r>
              <a:rPr lang="fr-FR" dirty="0" smtClean="0"/>
              <a:t>Evaluation des caractères de vêlage :</a:t>
            </a:r>
          </a:p>
          <a:p>
            <a:pPr lvl="1"/>
            <a:r>
              <a:rPr lang="fr-FR" dirty="0" smtClean="0"/>
              <a:t>PVLDIFF : fréquence des vêlages faciles (notes 1+2 / ensemble)</a:t>
            </a:r>
          </a:p>
          <a:p>
            <a:pPr lvl="1"/>
            <a:r>
              <a:rPr lang="fr-FR" dirty="0" smtClean="0"/>
              <a:t>PBONENS : la préparation au vêlage (pourcentage de bonne préparation)</a:t>
            </a:r>
          </a:p>
          <a:p>
            <a:pPr lvl="1"/>
            <a:r>
              <a:rPr lang="fr-FR" dirty="0" smtClean="0"/>
              <a:t>POIDS_V : le poids à la naissance des veaux</a:t>
            </a:r>
          </a:p>
          <a:p>
            <a:pPr lvl="1"/>
            <a:r>
              <a:rPr lang="fr-FR" dirty="0" smtClean="0"/>
              <a:t>POIDS_M : le poids après vêlage des vaches</a:t>
            </a:r>
          </a:p>
          <a:p>
            <a:pPr lvl="1"/>
            <a:r>
              <a:rPr lang="fr-FR" dirty="0" smtClean="0"/>
              <a:t>OUVPEL : l’ouverture pelvienne des vaches après vêlage</a:t>
            </a:r>
          </a:p>
          <a:p>
            <a:pPr lvl="1"/>
            <a:r>
              <a:rPr lang="fr-FR" dirty="0" smtClean="0"/>
              <a:t>PVXMORNE : viabilité du veau</a:t>
            </a:r>
          </a:p>
          <a:p>
            <a:r>
              <a:rPr lang="fr-FR" dirty="0" smtClean="0"/>
              <a:t>Création du fichier de performance</a:t>
            </a:r>
          </a:p>
          <a:p>
            <a:r>
              <a:rPr lang="fr-FR" dirty="0" smtClean="0"/>
              <a:t>Evaluation en deux étapes</a:t>
            </a:r>
          </a:p>
        </p:txBody>
      </p:sp>
    </p:spTree>
    <p:extLst>
      <p:ext uri="{BB962C8B-B14F-4D97-AF65-F5344CB8AC3E}">
        <p14:creationId xmlns:p14="http://schemas.microsoft.com/office/powerpoint/2010/main" val="1627557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 : Evaluation vêlage (</a:t>
            </a:r>
            <a:r>
              <a:rPr lang="fr-FR" dirty="0" err="1" smtClean="0"/>
              <a:t>multicaractère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Y (POIDS_M; PVLDIFF; POIDS_V; PBONENS; OUVPEL) = </a:t>
            </a:r>
          </a:p>
          <a:p>
            <a:pPr marL="0" indent="0">
              <a:buNone/>
            </a:pPr>
            <a:r>
              <a:rPr lang="fr-FR" dirty="0" smtClean="0"/>
              <a:t>GRP_VELA (combinaison de la série + groupe de contemporain de mise bas intra-série) </a:t>
            </a:r>
          </a:p>
          <a:p>
            <a:pPr marL="0" indent="0">
              <a:buNone/>
            </a:pPr>
            <a:r>
              <a:rPr lang="fr-FR" dirty="0" smtClean="0"/>
              <a:t>+ ZONE (zone de naissance des génisses) </a:t>
            </a:r>
          </a:p>
          <a:p>
            <a:pPr marL="0" indent="0">
              <a:buNone/>
            </a:pPr>
            <a:r>
              <a:rPr lang="fr-FR" dirty="0" smtClean="0"/>
              <a:t>+ Taureaux </a:t>
            </a:r>
            <a:r>
              <a:rPr lang="fr-FR" dirty="0" smtClean="0"/>
              <a:t>TESTEUR</a:t>
            </a:r>
          </a:p>
          <a:p>
            <a:pPr marL="0" indent="0">
              <a:buNone/>
            </a:pPr>
            <a:r>
              <a:rPr lang="fr-FR" dirty="0" smtClean="0"/>
              <a:t>+ </a:t>
            </a:r>
            <a:r>
              <a:rPr lang="fr-FR" dirty="0" smtClean="0"/>
              <a:t>SEXEMB (sexe du veau)</a:t>
            </a:r>
          </a:p>
          <a:p>
            <a:pPr marL="0" indent="0">
              <a:buNone/>
            </a:pPr>
            <a:r>
              <a:rPr lang="fr-FR" dirty="0" smtClean="0"/>
              <a:t>+ âge de la génisse au vêlage (</a:t>
            </a:r>
            <a:r>
              <a:rPr lang="fr-FR" dirty="0" err="1" smtClean="0"/>
              <a:t>covariable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r>
              <a:rPr lang="fr-FR" dirty="0" smtClean="0"/>
              <a:t>+ valeur génétique des pères</a:t>
            </a:r>
          </a:p>
          <a:p>
            <a:pPr marL="0" indent="0">
              <a:buNone/>
            </a:pPr>
            <a:r>
              <a:rPr lang="fr-FR" dirty="0" smtClean="0"/>
              <a:t>+ résiduelles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1551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56FAE34CD8AF4682869B63141A09F8" ma:contentTypeVersion="13" ma:contentTypeDescription="Crée un document." ma:contentTypeScope="" ma:versionID="2e3360b9767e4496c9318d3a716cc7cc">
  <xsd:schema xmlns:xsd="http://www.w3.org/2001/XMLSchema" xmlns:xs="http://www.w3.org/2001/XMLSchema" xmlns:p="http://schemas.microsoft.com/office/2006/metadata/properties" xmlns:ns3="a215a72e-8eaf-46b2-8ff7-96eabb1f968c" xmlns:ns4="d3d528a0-f1f4-4c36-a274-5acc255e8f9b" targetNamespace="http://schemas.microsoft.com/office/2006/metadata/properties" ma:root="true" ma:fieldsID="73b9d089f8bc04a38b8f48d3be7f0f08" ns3:_="" ns4:_="">
    <xsd:import namespace="a215a72e-8eaf-46b2-8ff7-96eabb1f968c"/>
    <xsd:import namespace="d3d528a0-f1f4-4c36-a274-5acc255e8f9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15a72e-8eaf-46b2-8ff7-96eabb1f96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d528a0-f1f4-4c36-a274-5acc255e8f9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47F1F6-C803-4F3F-80A8-556211C53E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15a72e-8eaf-46b2-8ff7-96eabb1f968c"/>
    <ds:schemaRef ds:uri="d3d528a0-f1f4-4c36-a274-5acc255e8f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59A32D1-50F5-41A5-9CC4-ED0D4225BC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E4615A-9298-4EB9-ACB4-AB6ACC71A356}">
  <ds:schemaRefs>
    <ds:schemaRef ds:uri="http://schemas.microsoft.com/office/2006/metadata/properties"/>
    <ds:schemaRef ds:uri="d3d528a0-f1f4-4c36-a274-5acc255e8f9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a215a72e-8eaf-46b2-8ff7-96eabb1f968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1570</Words>
  <Application>Microsoft Office PowerPoint</Application>
  <PresentationFormat>Grand écran</PresentationFormat>
  <Paragraphs>210</Paragraphs>
  <Slides>28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Thème Office</vt:lpstr>
      <vt:lpstr>Description chaine d’évaluation</vt:lpstr>
      <vt:lpstr>E6_glm.sas</vt:lpstr>
      <vt:lpstr>E6a_evacrm.sas</vt:lpstr>
      <vt:lpstr>Evaluation croissance (monocaractère)</vt:lpstr>
      <vt:lpstr>Evaluation morphologie (monocaractère)</vt:lpstr>
      <vt:lpstr>E6b_evafert.sas</vt:lpstr>
      <vt:lpstr>Evaluation fertilité (monocaractère)</vt:lpstr>
      <vt:lpstr>E6c_evavela.sas</vt:lpstr>
      <vt:lpstr>1 : Evaluation vêlage (multicaractère)</vt:lpstr>
      <vt:lpstr>2 : Evaluation mortalité (unicaractère)</vt:lpstr>
      <vt:lpstr>E6d_evalait.sas</vt:lpstr>
      <vt:lpstr>Evaluation lait (unicaractère)</vt:lpstr>
      <vt:lpstr>Evaluation croissance du veau (unicaractère)</vt:lpstr>
      <vt:lpstr>Evaluation morphologie du veau (unicaractère)</vt:lpstr>
      <vt:lpstr>E7a_index.sas</vt:lpstr>
      <vt:lpstr>Les index de sélection en LIM</vt:lpstr>
      <vt:lpstr>Les index de sélection en BLA</vt:lpstr>
      <vt:lpstr>E7b_compare.sas</vt:lpstr>
      <vt:lpstr>E7c_compareBaseRef.sas</vt:lpstr>
      <vt:lpstr>E8a_evaptag.sas</vt:lpstr>
      <vt:lpstr>Evaluation développement musculaire et squelettique (monocaractère)</vt:lpstr>
      <vt:lpstr>Evaluation aptitudes fonctionnelles et divers (monocaractère)</vt:lpstr>
      <vt:lpstr>Evaluation sur des caractères spécifiques en LIM (monocaractère)</vt:lpstr>
      <vt:lpstr>E8b_IndexPTG.sas</vt:lpstr>
      <vt:lpstr>E8c_comparePTG.sas</vt:lpstr>
      <vt:lpstr>E9_stock.sas</vt:lpstr>
      <vt:lpstr>E10_AGREGAT_QM.sas</vt:lpstr>
      <vt:lpstr>Les modifications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Description chaine d’évaluation</dc:title>
  <dc:creator>Sébastien TAUSSAT</dc:creator>
  <cp:lastModifiedBy>Sébastien TAUSSAT</cp:lastModifiedBy>
  <cp:revision>57</cp:revision>
  <dcterms:created xsi:type="dcterms:W3CDTF">2020-10-12T06:58:36Z</dcterms:created>
  <dcterms:modified xsi:type="dcterms:W3CDTF">2020-10-14T09:30:31Z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0x0101003A56FAE34CD8AF4682869B63141A09F8</vt:lpwstr>
  </property>
</Properties>
</file>