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4" r:id="rId2"/>
    <p:sldId id="265" r:id="rId3"/>
    <p:sldId id="270" r:id="rId4"/>
    <p:sldId id="273" r:id="rId5"/>
    <p:sldId id="275" r:id="rId6"/>
    <p:sldId id="304" r:id="rId7"/>
    <p:sldId id="274" r:id="rId8"/>
    <p:sldId id="308" r:id="rId9"/>
    <p:sldId id="311" r:id="rId10"/>
    <p:sldId id="310" r:id="rId11"/>
    <p:sldId id="278" r:id="rId12"/>
    <p:sldId id="305" r:id="rId13"/>
    <p:sldId id="317" r:id="rId14"/>
    <p:sldId id="316" r:id="rId15"/>
    <p:sldId id="318" r:id="rId16"/>
    <p:sldId id="276" r:id="rId17"/>
    <p:sldId id="279" r:id="rId18"/>
    <p:sldId id="280" r:id="rId19"/>
    <p:sldId id="283" r:id="rId20"/>
    <p:sldId id="281" r:id="rId21"/>
    <p:sldId id="284" r:id="rId22"/>
    <p:sldId id="285" r:id="rId23"/>
    <p:sldId id="287" r:id="rId24"/>
    <p:sldId id="288" r:id="rId25"/>
    <p:sldId id="300" r:id="rId26"/>
    <p:sldId id="291" r:id="rId27"/>
    <p:sldId id="299" r:id="rId28"/>
    <p:sldId id="292" r:id="rId29"/>
    <p:sldId id="298" r:id="rId30"/>
    <p:sldId id="296" r:id="rId31"/>
    <p:sldId id="297" r:id="rId32"/>
    <p:sldId id="294" r:id="rId33"/>
    <p:sldId id="295" r:id="rId34"/>
    <p:sldId id="319" r:id="rId35"/>
    <p:sldId id="312" r:id="rId36"/>
    <p:sldId id="306" r:id="rId37"/>
    <p:sldId id="277" r:id="rId38"/>
    <p:sldId id="314" r:id="rId39"/>
    <p:sldId id="315" r:id="rId40"/>
    <p:sldId id="303" r:id="rId41"/>
    <p:sldId id="307" r:id="rId42"/>
    <p:sldId id="313" r:id="rId43"/>
    <p:sldId id="263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D2DEEF"/>
    <a:srgbClr val="678C07"/>
    <a:srgbClr val="01441F"/>
    <a:srgbClr val="94C1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E9BFC-4D9F-4600-8789-337265072384}" type="datetimeFigureOut">
              <a:rPr lang="fr-FR" smtClean="0"/>
              <a:t>24/11/2020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787DB-C295-4A09-82FF-35994718E8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73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4" y="2492678"/>
            <a:ext cx="6006957" cy="3131507"/>
          </a:xfrm>
          <a:prstGeom prst="rect">
            <a:avLst/>
          </a:prstGeom>
        </p:spPr>
      </p:pic>
      <p:sp>
        <p:nvSpPr>
          <p:cNvPr id="8" name="Larme 7"/>
          <p:cNvSpPr/>
          <p:nvPr userDrawn="1"/>
        </p:nvSpPr>
        <p:spPr>
          <a:xfrm rot="16200000">
            <a:off x="0" y="0"/>
            <a:ext cx="1929008" cy="1929008"/>
          </a:xfrm>
          <a:prstGeom prst="teardrop">
            <a:avLst/>
          </a:prstGeom>
          <a:gradFill flip="none" rotWithShape="1">
            <a:gsLst>
              <a:gs pos="0">
                <a:srgbClr val="94C11C">
                  <a:shade val="30000"/>
                  <a:satMod val="115000"/>
                </a:srgbClr>
              </a:gs>
              <a:gs pos="50000">
                <a:srgbClr val="94C11C">
                  <a:shade val="67500"/>
                  <a:satMod val="115000"/>
                </a:srgbClr>
              </a:gs>
              <a:gs pos="100000">
                <a:srgbClr val="94C11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Terminateur 8"/>
          <p:cNvSpPr/>
          <p:nvPr userDrawn="1"/>
        </p:nvSpPr>
        <p:spPr>
          <a:xfrm>
            <a:off x="6679282" y="2455101"/>
            <a:ext cx="6288065" cy="1603331"/>
          </a:xfrm>
          <a:prstGeom prst="flowChartTerminator">
            <a:avLst/>
          </a:prstGeom>
          <a:gradFill flip="none" rotWithShape="1">
            <a:gsLst>
              <a:gs pos="0">
                <a:srgbClr val="94C11C">
                  <a:shade val="30000"/>
                  <a:satMod val="115000"/>
                </a:srgbClr>
              </a:gs>
              <a:gs pos="50000">
                <a:srgbClr val="94C11C">
                  <a:shade val="67500"/>
                  <a:satMod val="115000"/>
                </a:srgbClr>
              </a:gs>
              <a:gs pos="100000">
                <a:srgbClr val="94C11C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AdobeStock_123476320-Petit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>
            <a:lum contrast="57000"/>
          </a:blip>
          <a:srcRect l="13084" t="12292" r="42406" b="18958"/>
          <a:stretch/>
        </p:blipFill>
        <p:spPr>
          <a:xfrm>
            <a:off x="3743915" y="3471845"/>
            <a:ext cx="282258" cy="2444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05584" y="1760513"/>
            <a:ext cx="7416320" cy="1860142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0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4360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38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612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7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704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15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670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27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98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14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42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2" y="4798503"/>
            <a:ext cx="2988312" cy="1557847"/>
          </a:xfrm>
          <a:prstGeom prst="rect">
            <a:avLst/>
          </a:prstGeom>
        </p:spPr>
      </p:pic>
      <p:sp>
        <p:nvSpPr>
          <p:cNvPr id="8" name="Larme 7"/>
          <p:cNvSpPr/>
          <p:nvPr userDrawn="1"/>
        </p:nvSpPr>
        <p:spPr>
          <a:xfrm rot="16200000">
            <a:off x="0" y="0"/>
            <a:ext cx="1929008" cy="1929008"/>
          </a:xfrm>
          <a:prstGeom prst="teardrop">
            <a:avLst/>
          </a:prstGeom>
          <a:gradFill flip="none" rotWithShape="1">
            <a:gsLst>
              <a:gs pos="0">
                <a:srgbClr val="94C11C">
                  <a:shade val="30000"/>
                  <a:satMod val="115000"/>
                </a:srgbClr>
              </a:gs>
              <a:gs pos="50000">
                <a:srgbClr val="94C11C">
                  <a:shade val="67500"/>
                  <a:satMod val="115000"/>
                </a:srgbClr>
              </a:gs>
              <a:gs pos="100000">
                <a:srgbClr val="94C11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Terminateur 8"/>
          <p:cNvSpPr/>
          <p:nvPr userDrawn="1"/>
        </p:nvSpPr>
        <p:spPr>
          <a:xfrm>
            <a:off x="5142451" y="1921080"/>
            <a:ext cx="8120543" cy="2122414"/>
          </a:xfrm>
          <a:prstGeom prst="flowChartTerminator">
            <a:avLst/>
          </a:prstGeom>
          <a:gradFill flip="none" rotWithShape="1">
            <a:gsLst>
              <a:gs pos="0">
                <a:srgbClr val="94C11C">
                  <a:shade val="30000"/>
                  <a:satMod val="115000"/>
                </a:srgbClr>
              </a:gs>
              <a:gs pos="50000">
                <a:srgbClr val="94C11C">
                  <a:shade val="67500"/>
                  <a:satMod val="115000"/>
                </a:srgbClr>
              </a:gs>
              <a:gs pos="100000">
                <a:srgbClr val="94C11C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AdobeStock_123476320-Petit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>
            <a:lum contrast="57000"/>
          </a:blip>
          <a:srcRect l="13084" t="12292" r="42406" b="18958"/>
          <a:stretch/>
        </p:blipFill>
        <p:spPr>
          <a:xfrm>
            <a:off x="1669409" y="5266953"/>
            <a:ext cx="214618" cy="18588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46674" y="1921080"/>
            <a:ext cx="7416320" cy="1860142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0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66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81400" y="4230255"/>
            <a:ext cx="7766050" cy="1859395"/>
          </a:xfrm>
        </p:spPr>
        <p:txBody>
          <a:bodyPr/>
          <a:lstStyle>
            <a:lvl1pPr marL="0" indent="0">
              <a:buNone/>
              <a:defRPr sz="2400">
                <a:solidFill>
                  <a:srgbClr val="678C0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Larme 6">
            <a:extLst>
              <a:ext uri="{FF2B5EF4-FFF2-40B4-BE49-F238E27FC236}">
                <a16:creationId xmlns:a16="http://schemas.microsoft.com/office/drawing/2014/main" id="{60EEE3FD-DCD7-4443-A4D8-00351B28EF29}"/>
              </a:ext>
            </a:extLst>
          </p:cNvPr>
          <p:cNvSpPr/>
          <p:nvPr userDrawn="1"/>
        </p:nvSpPr>
        <p:spPr>
          <a:xfrm rot="16200000">
            <a:off x="0" y="0"/>
            <a:ext cx="1929008" cy="1929008"/>
          </a:xfrm>
          <a:prstGeom prst="teardrop">
            <a:avLst/>
          </a:prstGeom>
          <a:gradFill flip="none" rotWithShape="1">
            <a:gsLst>
              <a:gs pos="0">
                <a:srgbClr val="94C11C">
                  <a:shade val="30000"/>
                  <a:satMod val="115000"/>
                </a:srgbClr>
              </a:gs>
              <a:gs pos="50000">
                <a:srgbClr val="94C11C">
                  <a:shade val="67500"/>
                  <a:satMod val="115000"/>
                </a:srgbClr>
              </a:gs>
              <a:gs pos="100000">
                <a:srgbClr val="94C11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Terminateur 7">
            <a:extLst>
              <a:ext uri="{FF2B5EF4-FFF2-40B4-BE49-F238E27FC236}">
                <a16:creationId xmlns:a16="http://schemas.microsoft.com/office/drawing/2014/main" id="{618D35E4-1B94-4CA4-87AB-37A5030B6635}"/>
              </a:ext>
            </a:extLst>
          </p:cNvPr>
          <p:cNvSpPr/>
          <p:nvPr userDrawn="1"/>
        </p:nvSpPr>
        <p:spPr>
          <a:xfrm>
            <a:off x="3581400" y="2455101"/>
            <a:ext cx="10023764" cy="1603331"/>
          </a:xfrm>
          <a:prstGeom prst="flowChartTerminator">
            <a:avLst/>
          </a:prstGeom>
          <a:gradFill flip="none" rotWithShape="1">
            <a:gsLst>
              <a:gs pos="0">
                <a:srgbClr val="94C11C">
                  <a:shade val="30000"/>
                  <a:satMod val="115000"/>
                </a:srgbClr>
              </a:gs>
              <a:gs pos="50000">
                <a:srgbClr val="94C11C">
                  <a:shade val="67500"/>
                  <a:satMod val="115000"/>
                </a:srgbClr>
              </a:gs>
              <a:gs pos="100000">
                <a:srgbClr val="94C11C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96144" y="2455102"/>
            <a:ext cx="8395856" cy="120249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9171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llipse 5"/>
          <p:cNvSpPr/>
          <p:nvPr userDrawn="1"/>
        </p:nvSpPr>
        <p:spPr>
          <a:xfrm>
            <a:off x="2401456" y="-2677051"/>
            <a:ext cx="7682024" cy="4753627"/>
          </a:xfrm>
          <a:prstGeom prst="ellipse">
            <a:avLst/>
          </a:prstGeom>
          <a:gradFill flip="none" rotWithShape="1">
            <a:gsLst>
              <a:gs pos="0">
                <a:srgbClr val="94C11C">
                  <a:shade val="30000"/>
                  <a:satMod val="115000"/>
                </a:srgbClr>
              </a:gs>
              <a:gs pos="50000">
                <a:srgbClr val="94C11C">
                  <a:shade val="67500"/>
                  <a:satMod val="115000"/>
                </a:srgbClr>
              </a:gs>
              <a:gs pos="100000">
                <a:srgbClr val="94C11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Larme 17"/>
          <p:cNvSpPr>
            <a:spLocks noChangeAspect="1"/>
          </p:cNvSpPr>
          <p:nvPr userDrawn="1"/>
        </p:nvSpPr>
        <p:spPr>
          <a:xfrm rot="18876282">
            <a:off x="1389243" y="2680120"/>
            <a:ext cx="1553038" cy="1553038"/>
          </a:xfrm>
          <a:prstGeom prst="teardrop">
            <a:avLst/>
          </a:prstGeom>
          <a:gradFill flip="none" rotWithShape="1">
            <a:gsLst>
              <a:gs pos="0">
                <a:srgbClr val="94C11C">
                  <a:shade val="30000"/>
                  <a:satMod val="115000"/>
                </a:srgbClr>
              </a:gs>
              <a:gs pos="50000">
                <a:srgbClr val="94C11C">
                  <a:shade val="67500"/>
                  <a:satMod val="115000"/>
                </a:srgbClr>
              </a:gs>
              <a:gs pos="100000">
                <a:srgbClr val="94C11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7750" y="88232"/>
            <a:ext cx="6853381" cy="1325563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6E55E4EB-30D8-4C1C-93F8-7E1FEA64C5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184109"/>
            <a:ext cx="2108200" cy="17271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/>
              <a:t>Cinquième niveau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338D95D3-C407-435B-84EE-E1EA4C8B6B0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133277" y="4286019"/>
            <a:ext cx="2108200" cy="17271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/>
              <a:t>Cinquième niveau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84CD4175-8D21-4314-A4EC-8C51FFF0717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652164" y="4174047"/>
            <a:ext cx="2108200" cy="17271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/>
              <a:t>Cinquième niveau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18B7F68C-EFE6-4617-A185-087EAF225B2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595082" y="2953325"/>
            <a:ext cx="1148117" cy="106449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Cinquième niveau</a:t>
            </a:r>
          </a:p>
        </p:txBody>
      </p:sp>
      <p:sp>
        <p:nvSpPr>
          <p:cNvPr id="30" name="Larme 29"/>
          <p:cNvSpPr>
            <a:spLocks noChangeAspect="1"/>
          </p:cNvSpPr>
          <p:nvPr userDrawn="1"/>
        </p:nvSpPr>
        <p:spPr>
          <a:xfrm rot="18876282">
            <a:off x="5366820" y="2680120"/>
            <a:ext cx="1553038" cy="1553038"/>
          </a:xfrm>
          <a:prstGeom prst="teardrop">
            <a:avLst/>
          </a:prstGeom>
          <a:gradFill flip="none" rotWithShape="1">
            <a:gsLst>
              <a:gs pos="0">
                <a:srgbClr val="94C11C">
                  <a:shade val="30000"/>
                  <a:satMod val="115000"/>
                </a:srgbClr>
              </a:gs>
              <a:gs pos="50000">
                <a:srgbClr val="94C11C">
                  <a:shade val="67500"/>
                  <a:satMod val="115000"/>
                </a:srgbClr>
              </a:gs>
              <a:gs pos="100000">
                <a:srgbClr val="94C11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18B7F68C-EFE6-4617-A185-087EAF225B2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572659" y="2953325"/>
            <a:ext cx="1148117" cy="106449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Cinquième niveau</a:t>
            </a:r>
          </a:p>
        </p:txBody>
      </p:sp>
      <p:sp>
        <p:nvSpPr>
          <p:cNvPr id="34" name="Larme 33"/>
          <p:cNvSpPr>
            <a:spLocks noChangeAspect="1"/>
          </p:cNvSpPr>
          <p:nvPr userDrawn="1"/>
        </p:nvSpPr>
        <p:spPr>
          <a:xfrm rot="18876282">
            <a:off x="9194612" y="2672004"/>
            <a:ext cx="1553038" cy="1553038"/>
          </a:xfrm>
          <a:prstGeom prst="teardrop">
            <a:avLst/>
          </a:prstGeom>
          <a:gradFill flip="none" rotWithShape="1">
            <a:gsLst>
              <a:gs pos="0">
                <a:srgbClr val="94C11C">
                  <a:shade val="30000"/>
                  <a:satMod val="115000"/>
                </a:srgbClr>
              </a:gs>
              <a:gs pos="50000">
                <a:srgbClr val="94C11C">
                  <a:shade val="67500"/>
                  <a:satMod val="115000"/>
                </a:srgbClr>
              </a:gs>
              <a:gs pos="100000">
                <a:srgbClr val="94C11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18B7F68C-EFE6-4617-A185-087EAF225B2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400451" y="2945209"/>
            <a:ext cx="1148117" cy="106449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5844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llipse 5"/>
          <p:cNvSpPr/>
          <p:nvPr userDrawn="1"/>
        </p:nvSpPr>
        <p:spPr>
          <a:xfrm>
            <a:off x="2401456" y="-2677051"/>
            <a:ext cx="7682024" cy="4753627"/>
          </a:xfrm>
          <a:prstGeom prst="ellipse">
            <a:avLst/>
          </a:prstGeom>
          <a:gradFill flip="none" rotWithShape="1">
            <a:gsLst>
              <a:gs pos="0">
                <a:srgbClr val="94C11C">
                  <a:shade val="30000"/>
                  <a:satMod val="115000"/>
                </a:srgbClr>
              </a:gs>
              <a:gs pos="50000">
                <a:srgbClr val="94C11C">
                  <a:shade val="67500"/>
                  <a:satMod val="115000"/>
                </a:srgbClr>
              </a:gs>
              <a:gs pos="100000">
                <a:srgbClr val="94C11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Larme 7"/>
          <p:cNvSpPr/>
          <p:nvPr userDrawn="1"/>
        </p:nvSpPr>
        <p:spPr>
          <a:xfrm rot="18876282">
            <a:off x="9464202" y="2978967"/>
            <a:ext cx="983493" cy="983493"/>
          </a:xfrm>
          <a:prstGeom prst="teardrop">
            <a:avLst/>
          </a:prstGeom>
          <a:gradFill flip="none" rotWithShape="1">
            <a:gsLst>
              <a:gs pos="0">
                <a:srgbClr val="94C11C">
                  <a:shade val="30000"/>
                  <a:satMod val="115000"/>
                </a:srgbClr>
              </a:gs>
              <a:gs pos="50000">
                <a:srgbClr val="94C11C">
                  <a:shade val="67500"/>
                  <a:satMod val="115000"/>
                </a:srgbClr>
              </a:gs>
              <a:gs pos="100000">
                <a:srgbClr val="94C11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Larme 10"/>
          <p:cNvSpPr/>
          <p:nvPr userDrawn="1"/>
        </p:nvSpPr>
        <p:spPr>
          <a:xfrm rot="18876282">
            <a:off x="6819125" y="2978967"/>
            <a:ext cx="983493" cy="983493"/>
          </a:xfrm>
          <a:prstGeom prst="teardrop">
            <a:avLst/>
          </a:prstGeom>
          <a:gradFill flip="none" rotWithShape="1">
            <a:gsLst>
              <a:gs pos="0">
                <a:srgbClr val="94C11C">
                  <a:shade val="30000"/>
                  <a:satMod val="115000"/>
                </a:srgbClr>
              </a:gs>
              <a:gs pos="50000">
                <a:srgbClr val="94C11C">
                  <a:shade val="67500"/>
                  <a:satMod val="115000"/>
                </a:srgbClr>
              </a:gs>
              <a:gs pos="100000">
                <a:srgbClr val="94C11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Larme 14"/>
          <p:cNvSpPr/>
          <p:nvPr userDrawn="1"/>
        </p:nvSpPr>
        <p:spPr>
          <a:xfrm rot="18876282">
            <a:off x="4170097" y="2975147"/>
            <a:ext cx="983493" cy="983493"/>
          </a:xfrm>
          <a:prstGeom prst="teardrop">
            <a:avLst/>
          </a:prstGeom>
          <a:gradFill flip="none" rotWithShape="1">
            <a:gsLst>
              <a:gs pos="0">
                <a:srgbClr val="94C11C">
                  <a:shade val="30000"/>
                  <a:satMod val="115000"/>
                </a:srgbClr>
              </a:gs>
              <a:gs pos="50000">
                <a:srgbClr val="94C11C">
                  <a:shade val="67500"/>
                  <a:satMod val="115000"/>
                </a:srgbClr>
              </a:gs>
              <a:gs pos="100000">
                <a:srgbClr val="94C11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Larme 17"/>
          <p:cNvSpPr/>
          <p:nvPr userDrawn="1"/>
        </p:nvSpPr>
        <p:spPr>
          <a:xfrm rot="18876282">
            <a:off x="1515140" y="2975147"/>
            <a:ext cx="983493" cy="983493"/>
          </a:xfrm>
          <a:prstGeom prst="teardrop">
            <a:avLst/>
          </a:prstGeom>
          <a:gradFill flip="none" rotWithShape="1">
            <a:gsLst>
              <a:gs pos="0">
                <a:srgbClr val="94C11C">
                  <a:shade val="30000"/>
                  <a:satMod val="115000"/>
                </a:srgbClr>
              </a:gs>
              <a:gs pos="50000">
                <a:srgbClr val="94C11C">
                  <a:shade val="67500"/>
                  <a:satMod val="115000"/>
                </a:srgbClr>
              </a:gs>
              <a:gs pos="100000">
                <a:srgbClr val="94C11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7750" y="88232"/>
            <a:ext cx="6853381" cy="1325563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6E55E4EB-30D8-4C1C-93F8-7E1FEA64C5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184109"/>
            <a:ext cx="2108200" cy="17271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/>
              <a:t>Cinquième niveau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338D95D3-C407-435B-84EE-E1EA4C8B6B0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581400" y="4179078"/>
            <a:ext cx="2108200" cy="17271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/>
              <a:t>Cinquième niveau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84CD4175-8D21-4314-A4EC-8C51FFF0717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24600" y="4174047"/>
            <a:ext cx="2108200" cy="17271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/>
              <a:t>Cinquième niveau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13A61DCA-5D9C-42D2-8F65-B21DBA9CCD2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067800" y="4169016"/>
            <a:ext cx="2108200" cy="17271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/>
              <a:t>Cinquième niveau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18B7F68C-EFE6-4617-A185-087EAF225B2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581347" y="3154038"/>
            <a:ext cx="857008" cy="63596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Cinquième niveau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247E361D-77F0-49CB-A5ED-7D73F063BE6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5315" y="3148912"/>
            <a:ext cx="857008" cy="63596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Cinquième niveau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0E063EDB-3987-460C-AE20-3846239843C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889283" y="3143786"/>
            <a:ext cx="857008" cy="63596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Cinquième niveau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826392BE-16D5-45DF-954B-5188B2016E3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543251" y="3138660"/>
            <a:ext cx="857008" cy="63596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7596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0" y="1340285"/>
            <a:ext cx="12192000" cy="5517715"/>
          </a:xfrm>
          <a:prstGeom prst="rect">
            <a:avLst/>
          </a:prstGeom>
          <a:gradFill flip="none" rotWithShape="1">
            <a:gsLst>
              <a:gs pos="0">
                <a:srgbClr val="94C11C">
                  <a:shade val="30000"/>
                  <a:satMod val="115000"/>
                </a:srgbClr>
              </a:gs>
              <a:gs pos="50000">
                <a:srgbClr val="94C11C">
                  <a:shade val="67500"/>
                  <a:satMod val="115000"/>
                </a:srgbClr>
              </a:gs>
              <a:gs pos="100000">
                <a:srgbClr val="94C11C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116866" y="6388274"/>
            <a:ext cx="3933172" cy="375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  <a:latin typeface="Core Sans G 45 Book" pitchFamily="50" charset="0"/>
              </a:rPr>
              <a:t>Le gène de </a:t>
            </a:r>
            <a:r>
              <a:rPr lang="fr-FR" dirty="0">
                <a:solidFill>
                  <a:srgbClr val="FF0000"/>
                </a:solidFill>
                <a:latin typeface="Core Sans G 65" pitchFamily="50" charset="0"/>
              </a:rPr>
              <a:t>l’innovation</a:t>
            </a:r>
            <a:r>
              <a:rPr lang="fr-FR" dirty="0">
                <a:solidFill>
                  <a:schemeClr val="bg1"/>
                </a:solidFill>
                <a:latin typeface="Core Sans G 65" pitchFamily="50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Core Sans G 45 Book" pitchFamily="50" charset="0"/>
              </a:rPr>
              <a:t>est en nous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81627" y="1841326"/>
            <a:ext cx="5022937" cy="4734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029" y="237994"/>
            <a:ext cx="1540701" cy="803188"/>
          </a:xfrm>
          <a:prstGeom prst="rect">
            <a:avLst/>
          </a:prstGeom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E0D21B23-2B3B-42FC-9FCE-ED832AA7A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108" y="1841326"/>
            <a:ext cx="6271491" cy="4335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84EE0B3-82ED-417F-8ECD-0E871B550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8" y="259284"/>
            <a:ext cx="10515600" cy="80318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2666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llipse 6"/>
          <p:cNvSpPr/>
          <p:nvPr userDrawn="1"/>
        </p:nvSpPr>
        <p:spPr>
          <a:xfrm>
            <a:off x="200416" y="-638828"/>
            <a:ext cx="1478071" cy="1478071"/>
          </a:xfrm>
          <a:prstGeom prst="ellipse">
            <a:avLst/>
          </a:prstGeom>
          <a:noFill/>
          <a:ln>
            <a:solidFill>
              <a:srgbClr val="014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 userDrawn="1"/>
        </p:nvSpPr>
        <p:spPr>
          <a:xfrm>
            <a:off x="1104378" y="-349208"/>
            <a:ext cx="1478071" cy="1478071"/>
          </a:xfrm>
          <a:prstGeom prst="ellipse">
            <a:avLst/>
          </a:prstGeom>
          <a:gradFill flip="none" rotWithShape="1">
            <a:gsLst>
              <a:gs pos="0">
                <a:srgbClr val="94C11C">
                  <a:shade val="30000"/>
                  <a:satMod val="115000"/>
                </a:srgbClr>
              </a:gs>
              <a:gs pos="50000">
                <a:srgbClr val="94C11C">
                  <a:shade val="67500"/>
                  <a:satMod val="115000"/>
                </a:srgbClr>
              </a:gs>
              <a:gs pos="100000">
                <a:srgbClr val="94C11C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 userDrawn="1"/>
        </p:nvSpPr>
        <p:spPr>
          <a:xfrm>
            <a:off x="92899" y="214745"/>
            <a:ext cx="349686" cy="349686"/>
          </a:xfrm>
          <a:prstGeom prst="ellipse">
            <a:avLst/>
          </a:prstGeom>
          <a:noFill/>
          <a:ln>
            <a:solidFill>
              <a:srgbClr val="014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 userDrawn="1"/>
        </p:nvSpPr>
        <p:spPr>
          <a:xfrm>
            <a:off x="172229" y="718158"/>
            <a:ext cx="242169" cy="242169"/>
          </a:xfrm>
          <a:prstGeom prst="ellipse">
            <a:avLst/>
          </a:prstGeom>
          <a:noFill/>
          <a:ln>
            <a:solidFill>
              <a:srgbClr val="014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D98D80AB-C24B-4B3D-9063-A7664273A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98" y="2290326"/>
            <a:ext cx="11371202" cy="388663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F4FCA942-87FA-4831-A101-D95280C68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98" y="1264160"/>
            <a:ext cx="10515600" cy="80318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0356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88099" y="365125"/>
            <a:ext cx="11065701" cy="1325563"/>
          </a:xfrm>
        </p:spPr>
        <p:txBody>
          <a:bodyPr>
            <a:normAutofit/>
          </a:bodyPr>
          <a:lstStyle>
            <a:lvl1pPr>
              <a:defRPr sz="3600" b="1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288099" y="2016690"/>
            <a:ext cx="2780778" cy="3983276"/>
          </a:xfrm>
          <a:prstGeom prst="rect">
            <a:avLst/>
          </a:prstGeom>
          <a:solidFill>
            <a:srgbClr val="94C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3244242" y="2016690"/>
            <a:ext cx="2780778" cy="3983276"/>
          </a:xfrm>
          <a:prstGeom prst="rect">
            <a:avLst/>
          </a:prstGeom>
          <a:solidFill>
            <a:srgbClr val="94C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6200385" y="2016690"/>
            <a:ext cx="2780778" cy="3983276"/>
          </a:xfrm>
          <a:prstGeom prst="rect">
            <a:avLst/>
          </a:prstGeom>
          <a:solidFill>
            <a:srgbClr val="94C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 userDrawn="1"/>
        </p:nvSpPr>
        <p:spPr>
          <a:xfrm>
            <a:off x="9156528" y="2016690"/>
            <a:ext cx="2780778" cy="3983276"/>
          </a:xfrm>
          <a:prstGeom prst="rect">
            <a:avLst/>
          </a:prstGeom>
          <a:solidFill>
            <a:srgbClr val="94C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 userDrawn="1"/>
        </p:nvSpPr>
        <p:spPr>
          <a:xfrm>
            <a:off x="1402915" y="1741117"/>
            <a:ext cx="551145" cy="5511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 userDrawn="1"/>
        </p:nvSpPr>
        <p:spPr>
          <a:xfrm>
            <a:off x="4365322" y="1741117"/>
            <a:ext cx="551145" cy="5511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 userDrawn="1"/>
        </p:nvSpPr>
        <p:spPr>
          <a:xfrm>
            <a:off x="7321465" y="1741117"/>
            <a:ext cx="551145" cy="5511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 userDrawn="1"/>
        </p:nvSpPr>
        <p:spPr>
          <a:xfrm>
            <a:off x="10277608" y="1741116"/>
            <a:ext cx="551145" cy="5511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04187659-0AF6-46E3-8762-581E8D3585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398" y="2670870"/>
            <a:ext cx="2504293" cy="3506094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943EAE73-757A-4CCC-8BAA-F54456EF391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07391" y="2618264"/>
            <a:ext cx="2504293" cy="3506094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EEABD874-4C88-4DEE-B1F9-E2BCF5D04A1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219" y="2618264"/>
            <a:ext cx="2504293" cy="863645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264C1B23-5CF0-4EEE-A41F-2D9FDB56385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231362" y="2598270"/>
            <a:ext cx="2504293" cy="1595039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8687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6386184" y="3557392"/>
            <a:ext cx="49749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do </a:t>
            </a:r>
            <a:r>
              <a:rPr lang="fr-FR" dirty="0" err="1"/>
              <a:t>eiusmod</a:t>
            </a:r>
            <a:r>
              <a:rPr lang="fr-FR" dirty="0"/>
              <a:t> </a:t>
            </a:r>
            <a:r>
              <a:rPr lang="fr-FR" dirty="0" err="1"/>
              <a:t>tempor</a:t>
            </a:r>
            <a:r>
              <a:rPr lang="fr-FR" dirty="0"/>
              <a:t> </a:t>
            </a:r>
            <a:r>
              <a:rPr lang="fr-FR" dirty="0" err="1"/>
              <a:t>incididunt</a:t>
            </a:r>
            <a:r>
              <a:rPr lang="fr-FR" dirty="0"/>
              <a:t> ut </a:t>
            </a:r>
            <a:r>
              <a:rPr lang="fr-FR" dirty="0" err="1"/>
              <a:t>labore</a:t>
            </a:r>
            <a:r>
              <a:rPr lang="fr-FR" dirty="0"/>
              <a:t> et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</a:t>
            </a:r>
            <a:r>
              <a:rPr lang="fr-FR" dirty="0"/>
              <a:t>. Ut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exercitation</a:t>
            </a:r>
            <a:r>
              <a:rPr lang="fr-FR" dirty="0"/>
              <a:t> </a:t>
            </a:r>
            <a:r>
              <a:rPr lang="fr-FR" dirty="0" err="1"/>
              <a:t>ullamco</a:t>
            </a:r>
            <a:r>
              <a:rPr lang="fr-FR" dirty="0"/>
              <a:t> </a:t>
            </a:r>
            <a:r>
              <a:rPr lang="fr-FR" dirty="0" err="1"/>
              <a:t>laboris</a:t>
            </a:r>
            <a:r>
              <a:rPr lang="fr-FR" dirty="0"/>
              <a:t> </a:t>
            </a:r>
            <a:r>
              <a:rPr lang="fr-FR" dirty="0" err="1"/>
              <a:t>nisi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</a:t>
            </a:r>
            <a:r>
              <a:rPr lang="fr-FR" dirty="0"/>
              <a:t> </a:t>
            </a:r>
            <a:r>
              <a:rPr lang="fr-FR" dirty="0" err="1"/>
              <a:t>irure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reprehenderit</a:t>
            </a:r>
            <a:r>
              <a:rPr lang="fr-FR" dirty="0"/>
              <a:t> in </a:t>
            </a:r>
            <a:r>
              <a:rPr lang="fr-FR" dirty="0" err="1"/>
              <a:t>voluptate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cillum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pariatur</a:t>
            </a:r>
            <a:r>
              <a:rPr lang="fr-FR" dirty="0"/>
              <a:t>. </a:t>
            </a:r>
            <a:r>
              <a:rPr lang="fr-FR" dirty="0" err="1"/>
              <a:t>Excepteur</a:t>
            </a:r>
            <a:r>
              <a:rPr lang="fr-FR" dirty="0"/>
              <a:t> </a:t>
            </a:r>
            <a:r>
              <a:rPr lang="fr-FR" dirty="0" err="1"/>
              <a:t>sint</a:t>
            </a:r>
            <a:r>
              <a:rPr lang="fr-FR" dirty="0"/>
              <a:t> </a:t>
            </a:r>
            <a:r>
              <a:rPr lang="fr-FR" dirty="0" err="1"/>
              <a:t>occaecat</a:t>
            </a:r>
            <a:r>
              <a:rPr lang="fr-FR" dirty="0"/>
              <a:t> </a:t>
            </a:r>
            <a:r>
              <a:rPr lang="fr-FR" dirty="0" err="1"/>
              <a:t>cupidatat</a:t>
            </a:r>
            <a:r>
              <a:rPr lang="fr-FR" dirty="0"/>
              <a:t> non </a:t>
            </a:r>
            <a:r>
              <a:rPr lang="fr-FR" dirty="0" err="1"/>
              <a:t>proident</a:t>
            </a:r>
            <a:r>
              <a:rPr lang="fr-FR" dirty="0"/>
              <a:t>, </a:t>
            </a:r>
            <a:r>
              <a:rPr lang="fr-FR" dirty="0" err="1"/>
              <a:t>sunt</a:t>
            </a:r>
            <a:r>
              <a:rPr lang="fr-FR" dirty="0"/>
              <a:t> in culpa qui officia </a:t>
            </a:r>
            <a:r>
              <a:rPr lang="fr-FR" dirty="0" err="1"/>
              <a:t>deserunt</a:t>
            </a:r>
            <a:r>
              <a:rPr lang="fr-FR" dirty="0"/>
              <a:t> mollit </a:t>
            </a:r>
            <a:r>
              <a:rPr lang="fr-FR" dirty="0" err="1"/>
              <a:t>anim</a:t>
            </a:r>
            <a:r>
              <a:rPr lang="fr-FR" dirty="0"/>
              <a:t> id est </a:t>
            </a:r>
            <a:r>
              <a:rPr lang="fr-FR" dirty="0" err="1"/>
              <a:t>laborum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429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3E94C-AD10-4A05-8C9D-50967E0F1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93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6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0" r:id="rId10"/>
    <p:sldLayoutId id="2147483650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810128-4733-4F44-A454-40644ADA1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740" y="2184398"/>
            <a:ext cx="7416320" cy="1562955"/>
          </a:xfrm>
        </p:spPr>
        <p:txBody>
          <a:bodyPr>
            <a:normAutofit/>
          </a:bodyPr>
          <a:lstStyle/>
          <a:p>
            <a:r>
              <a:rPr lang="fr-FR" sz="4800" dirty="0" smtClean="0"/>
              <a:t>Projet stations QM :</a:t>
            </a:r>
            <a:br>
              <a:rPr lang="fr-FR" sz="4800" dirty="0" smtClean="0"/>
            </a:br>
            <a:r>
              <a:rPr lang="fr-FR" sz="4800" dirty="0" smtClean="0"/>
              <a:t>Restitution du WP1</a:t>
            </a:r>
            <a:endParaRPr lang="fr-FR" sz="4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17" y="5170380"/>
            <a:ext cx="2500091" cy="11450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140" y="4817533"/>
            <a:ext cx="2431638" cy="149788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178" y="5513550"/>
            <a:ext cx="2773939" cy="72998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1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Problème : l’état civil des animaux </a:t>
            </a:r>
            <a:r>
              <a:rPr lang="fr-FR" dirty="0" smtClean="0">
                <a:solidFill>
                  <a:srgbClr val="FF0000"/>
                </a:solidFill>
              </a:rPr>
              <a:t>des séries précédentes n’est </a:t>
            </a:r>
            <a:r>
              <a:rPr lang="fr-FR" dirty="0">
                <a:solidFill>
                  <a:srgbClr val="FF0000"/>
                </a:solidFill>
              </a:rPr>
              <a:t>pas cumulé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Travail préliminaire réalisé pour régler ce problème :</a:t>
            </a:r>
          </a:p>
          <a:p>
            <a:r>
              <a:rPr lang="fr-FR" dirty="0" smtClean="0"/>
              <a:t>Recherche de l’ensemble des identifiants des </a:t>
            </a:r>
            <a:r>
              <a:rPr lang="fr-FR" dirty="0" smtClean="0"/>
              <a:t>femelles </a:t>
            </a:r>
            <a:r>
              <a:rPr lang="fr-FR" dirty="0" smtClean="0"/>
              <a:t>et des petits produits des séries précédentes</a:t>
            </a:r>
          </a:p>
          <a:p>
            <a:r>
              <a:rPr lang="fr-FR" dirty="0" smtClean="0"/>
              <a:t>Construction d’un fichier d’état civil qui cumule les informations des animaux</a:t>
            </a:r>
          </a:p>
          <a:p>
            <a:r>
              <a:rPr lang="fr-FR" dirty="0" smtClean="0"/>
              <a:t>Changement du format des fichiers de performances cumulées en intégrant directement les identifiants des animaux </a:t>
            </a:r>
            <a:r>
              <a:rPr lang="fr-FR" dirty="0" err="1" smtClean="0"/>
              <a:t>phénotypés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étape pas si simple à réaliser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1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préparation des </a:t>
            </a:r>
            <a:r>
              <a:rPr lang="fr-FR" dirty="0" smtClean="0"/>
              <a:t>données </a:t>
            </a:r>
            <a:r>
              <a:rPr lang="fr-FR" dirty="0" smtClean="0">
                <a:solidFill>
                  <a:srgbClr val="FF0000"/>
                </a:solidFill>
              </a:rPr>
              <a:t>– à modifier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615" y="2368661"/>
            <a:ext cx="8788174" cy="26174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8924" y="2851265"/>
            <a:ext cx="2468880" cy="15046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941127" y="3603567"/>
            <a:ext cx="3875353" cy="66086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053245" y="4813108"/>
            <a:ext cx="1911927" cy="948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Ajout des identifiants des petits produits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922839" y="4846791"/>
            <a:ext cx="1911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Mise en forme des fichiers de sortie et du cumul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>
            <a:stCxn id="6" idx="2"/>
            <a:endCxn id="8" idx="0"/>
          </p:cNvCxnSpPr>
          <p:nvPr/>
        </p:nvCxnSpPr>
        <p:spPr>
          <a:xfrm flipH="1">
            <a:off x="8878803" y="4264429"/>
            <a:ext cx="1" cy="58236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5" idx="2"/>
            <a:endCxn id="7" idx="0"/>
          </p:cNvCxnSpPr>
          <p:nvPr/>
        </p:nvCxnSpPr>
        <p:spPr>
          <a:xfrm flipH="1">
            <a:off x="3009209" y="4355869"/>
            <a:ext cx="4155" cy="45723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7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idx="13"/>
          </p:nvPr>
        </p:nvSpPr>
        <p:spPr>
          <a:xfrm>
            <a:off x="5157932" y="4284787"/>
            <a:ext cx="1950027" cy="1727164"/>
          </a:xfrm>
        </p:spPr>
        <p:txBody>
          <a:bodyPr/>
          <a:lstStyle/>
          <a:p>
            <a:pPr algn="just"/>
            <a:r>
              <a:rPr lang="fr-FR" dirty="0" smtClean="0"/>
              <a:t>Evaluation génétique des taureaux testés et mise en forme des index.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658E2CF-EBAF-4D17-923C-2CD6D4ACAF2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394037" y="3084945"/>
            <a:ext cx="1477818" cy="932873"/>
          </a:xfrm>
        </p:spPr>
        <p:txBody>
          <a:bodyPr/>
          <a:lstStyle/>
          <a:p>
            <a:pPr algn="ctr"/>
            <a:r>
              <a:rPr lang="fr-FR" b="1" dirty="0" smtClean="0"/>
              <a:t>La chaine d’évaluation QM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D5C7792-FD3F-4CE3-82C1-F6D52AD4A4CD}"/>
              </a:ext>
            </a:extLst>
          </p:cNvPr>
          <p:cNvSpPr txBox="1">
            <a:spLocks/>
          </p:cNvSpPr>
          <p:nvPr/>
        </p:nvSpPr>
        <p:spPr>
          <a:xfrm>
            <a:off x="2776928" y="96545"/>
            <a:ext cx="68533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Liste des tâches du WP1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4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caractères évalués</a:t>
            </a:r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808514"/>
              </p:ext>
            </p:extLst>
          </p:nvPr>
        </p:nvGraphicFramePr>
        <p:xfrm>
          <a:off x="947652" y="2215957"/>
          <a:ext cx="10274533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171">
                  <a:extLst>
                    <a:ext uri="{9D8B030D-6E8A-4147-A177-3AD203B41FA5}">
                      <a16:colId xmlns:a16="http://schemas.microsoft.com/office/drawing/2014/main" val="2004673582"/>
                    </a:ext>
                  </a:extLst>
                </a:gridCol>
                <a:gridCol w="3182587">
                  <a:extLst>
                    <a:ext uri="{9D8B030D-6E8A-4147-A177-3AD203B41FA5}">
                      <a16:colId xmlns:a16="http://schemas.microsoft.com/office/drawing/2014/main" val="1872623908"/>
                    </a:ext>
                  </a:extLst>
                </a:gridCol>
                <a:gridCol w="1056904">
                  <a:extLst>
                    <a:ext uri="{9D8B030D-6E8A-4147-A177-3AD203B41FA5}">
                      <a16:colId xmlns:a16="http://schemas.microsoft.com/office/drawing/2014/main" val="1533792620"/>
                    </a:ext>
                  </a:extLst>
                </a:gridCol>
                <a:gridCol w="2161309">
                  <a:extLst>
                    <a:ext uri="{9D8B030D-6E8A-4147-A177-3AD203B41FA5}">
                      <a16:colId xmlns:a16="http://schemas.microsoft.com/office/drawing/2014/main" val="3634246479"/>
                    </a:ext>
                  </a:extLst>
                </a:gridCol>
                <a:gridCol w="2137562">
                  <a:extLst>
                    <a:ext uri="{9D8B030D-6E8A-4147-A177-3AD203B41FA5}">
                      <a16:colId xmlns:a16="http://schemas.microsoft.com/office/drawing/2014/main" val="1697397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Groupes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Caractères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h²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Index élémentaires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Index synthétiques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7101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CROISSANCE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Poids à 12 mois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0,20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pat12m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161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Poids à 18 mois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CRqms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IMOCRqms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174446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Croissance 12-18 mois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0,20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507645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MORPHOLOGIE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Développement musculaire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0,40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DMqms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IMOCRqms</a:t>
                      </a:r>
                      <a:endParaRPr lang="fr-F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772569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Développement squelettique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DSqms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IMOCRqms</a:t>
                      </a:r>
                      <a:endParaRPr lang="fr-F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220290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Aptitudes fonctionnelles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Afqms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7546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Hauteur au garrot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HGqms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3691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Qualités de race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QRqms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25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Grosseur des canons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0,25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FOSqms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540771"/>
                  </a:ext>
                </a:extLst>
              </a:tr>
            </a:tbl>
          </a:graphicData>
        </a:graphic>
      </p:graphicFrame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2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caractères évalués</a:t>
            </a:r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427982"/>
              </p:ext>
            </p:extLst>
          </p:nvPr>
        </p:nvGraphicFramePr>
        <p:xfrm>
          <a:off x="838199" y="2037832"/>
          <a:ext cx="10621489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982">
                  <a:extLst>
                    <a:ext uri="{9D8B030D-6E8A-4147-A177-3AD203B41FA5}">
                      <a16:colId xmlns:a16="http://schemas.microsoft.com/office/drawing/2014/main" val="2004673582"/>
                    </a:ext>
                  </a:extLst>
                </a:gridCol>
                <a:gridCol w="4510557">
                  <a:extLst>
                    <a:ext uri="{9D8B030D-6E8A-4147-A177-3AD203B41FA5}">
                      <a16:colId xmlns:a16="http://schemas.microsoft.com/office/drawing/2014/main" val="1872623908"/>
                    </a:ext>
                  </a:extLst>
                </a:gridCol>
                <a:gridCol w="806335">
                  <a:extLst>
                    <a:ext uri="{9D8B030D-6E8A-4147-A177-3AD203B41FA5}">
                      <a16:colId xmlns:a16="http://schemas.microsoft.com/office/drawing/2014/main" val="1457769917"/>
                    </a:ext>
                  </a:extLst>
                </a:gridCol>
                <a:gridCol w="839585">
                  <a:extLst>
                    <a:ext uri="{9D8B030D-6E8A-4147-A177-3AD203B41FA5}">
                      <a16:colId xmlns:a16="http://schemas.microsoft.com/office/drawing/2014/main" val="3990935162"/>
                    </a:ext>
                  </a:extLst>
                </a:gridCol>
                <a:gridCol w="1720735">
                  <a:extLst>
                    <a:ext uri="{9D8B030D-6E8A-4147-A177-3AD203B41FA5}">
                      <a16:colId xmlns:a16="http://schemas.microsoft.com/office/drawing/2014/main" val="3634246479"/>
                    </a:ext>
                  </a:extLst>
                </a:gridCol>
                <a:gridCol w="1667295">
                  <a:extLst>
                    <a:ext uri="{9D8B030D-6E8A-4147-A177-3AD203B41FA5}">
                      <a16:colId xmlns:a16="http://schemas.microsoft.com/office/drawing/2014/main" val="1697397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Groupes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Caractères</a:t>
                      </a:r>
                      <a:endParaRPr lang="fr-FR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h² 34</a:t>
                      </a:r>
                      <a:endParaRPr lang="fr-FR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h² 79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Index élémentaires</a:t>
                      </a:r>
                      <a:endParaRPr lang="fr-FR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Index synthétiques</a:t>
                      </a:r>
                      <a:endParaRPr lang="fr-FR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7101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FERTILITE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Œstrus avant 15 mois</a:t>
                      </a:r>
                      <a:endParaRPr lang="fr-FR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0,05</a:t>
                      </a:r>
                      <a:endParaRPr lang="fr-FR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0,15</a:t>
                      </a:r>
                      <a:endParaRPr lang="fr-FR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PRECqms</a:t>
                      </a:r>
                      <a:endParaRPr lang="fr-FR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IFERqms</a:t>
                      </a:r>
                      <a:endParaRPr lang="fr-FR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4813739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Réussite à l’IA sur œstrus naturel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0,01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0,10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RIAqms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IFERqms</a:t>
                      </a:r>
                      <a:endParaRPr lang="fr-FR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472907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Veaux vivants à 6 mois sur œstrus naturelle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0,05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179804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VELAGE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Note de difficulté de vêlage</a:t>
                      </a:r>
                      <a:endParaRPr lang="fr-FR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0,11</a:t>
                      </a:r>
                      <a:endParaRPr lang="fr-FR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0,26</a:t>
                      </a:r>
                      <a:endParaRPr lang="fr-FR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VELqms</a:t>
                      </a:r>
                      <a:endParaRPr lang="fr-FR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IVELqms</a:t>
                      </a:r>
                      <a:endParaRPr lang="fr-FR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75992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Préparation au vêlage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0,21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0,16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PREPqms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3795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Poids après vêlage de la mère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0,23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0,49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PVELqms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277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Ouverture pelvienne de la mère après vêlage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0,27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OPqms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077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Poids à la naissance du petit produit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MERPNqms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13978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Viabilité du petit produit à 6 mois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0,01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/>
                        <a:t>0,01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VIEqms</a:t>
                      </a:r>
                      <a:endParaRPr lang="fr-FR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IFERqms</a:t>
                      </a:r>
                      <a:endParaRPr lang="fr-FR" dirty="0" smtClean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670"/>
                  </a:ext>
                </a:extLst>
              </a:tr>
            </a:tbl>
          </a:graphicData>
        </a:graphic>
      </p:graphicFrame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9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caractères évalués</a:t>
            </a:r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78329"/>
              </p:ext>
            </p:extLst>
          </p:nvPr>
        </p:nvGraphicFramePr>
        <p:xfrm>
          <a:off x="838202" y="2215957"/>
          <a:ext cx="10680863" cy="2035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115">
                  <a:extLst>
                    <a:ext uri="{9D8B030D-6E8A-4147-A177-3AD203B41FA5}">
                      <a16:colId xmlns:a16="http://schemas.microsoft.com/office/drawing/2014/main" val="2004673582"/>
                    </a:ext>
                  </a:extLst>
                </a:gridCol>
                <a:gridCol w="3360717">
                  <a:extLst>
                    <a:ext uri="{9D8B030D-6E8A-4147-A177-3AD203B41FA5}">
                      <a16:colId xmlns:a16="http://schemas.microsoft.com/office/drawing/2014/main" val="1872623908"/>
                    </a:ext>
                  </a:extLst>
                </a:gridCol>
                <a:gridCol w="886019">
                  <a:extLst>
                    <a:ext uri="{9D8B030D-6E8A-4147-A177-3AD203B41FA5}">
                      <a16:colId xmlns:a16="http://schemas.microsoft.com/office/drawing/2014/main" val="731125670"/>
                    </a:ext>
                  </a:extLst>
                </a:gridCol>
                <a:gridCol w="740900">
                  <a:extLst>
                    <a:ext uri="{9D8B030D-6E8A-4147-A177-3AD203B41FA5}">
                      <a16:colId xmlns:a16="http://schemas.microsoft.com/office/drawing/2014/main" val="3620070461"/>
                    </a:ext>
                  </a:extLst>
                </a:gridCol>
                <a:gridCol w="1995055">
                  <a:extLst>
                    <a:ext uri="{9D8B030D-6E8A-4147-A177-3AD203B41FA5}">
                      <a16:colId xmlns:a16="http://schemas.microsoft.com/office/drawing/2014/main" val="3634246479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1697397288"/>
                    </a:ext>
                  </a:extLst>
                </a:gridCol>
              </a:tblGrid>
              <a:tr h="40708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Groupes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Caractères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h² 34</a:t>
                      </a:r>
                      <a:endParaRPr lang="fr-FR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h² 79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Index élémentaires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Index synthétiques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71014"/>
                  </a:ext>
                </a:extLst>
              </a:tr>
              <a:tr h="407082">
                <a:tc rowSpan="4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LAIT</a:t>
                      </a:r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Production laitière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0,60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0,30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PLAITqms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IMERqms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00369077"/>
                  </a:ext>
                </a:extLst>
              </a:tr>
              <a:tr h="407082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Poids à 120j des veaux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MERP4qms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IMERqms</a:t>
                      </a:r>
                      <a:endParaRPr lang="fr-F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10546965"/>
                  </a:ext>
                </a:extLst>
              </a:tr>
              <a:tr h="4070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Poids à 180j des veaux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MERP6qms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025947"/>
                  </a:ext>
                </a:extLst>
              </a:tr>
              <a:tr h="407082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Note DM au sevrage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0,20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0,20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MERDMqms</a:t>
                      </a:r>
                      <a:endParaRPr lang="fr-FR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IMERqms</a:t>
                      </a:r>
                      <a:endParaRPr lang="fr-FR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270608"/>
                  </a:ext>
                </a:extLst>
              </a:tr>
            </a:tbl>
          </a:graphicData>
        </a:graphic>
      </p:graphicFrame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2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chaine d’évaluation QM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259900" y="2942780"/>
            <a:ext cx="1395496" cy="4272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Croissance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092089" y="3869115"/>
            <a:ext cx="1985438" cy="63687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Mise en forme des index élémentaire</a:t>
            </a:r>
            <a:endParaRPr lang="fr-FR" dirty="0"/>
          </a:p>
        </p:txBody>
      </p:sp>
      <p:cxnSp>
        <p:nvCxnSpPr>
          <p:cNvPr id="16" name="Connecteur droit avec flèche 15"/>
          <p:cNvCxnSpPr>
            <a:stCxn id="4" idx="3"/>
            <a:endCxn id="7" idx="1"/>
          </p:cNvCxnSpPr>
          <p:nvPr/>
        </p:nvCxnSpPr>
        <p:spPr>
          <a:xfrm>
            <a:off x="2655396" y="3156390"/>
            <a:ext cx="1436693" cy="1031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7" idx="3"/>
            <a:endCxn id="35" idx="1"/>
          </p:cNvCxnSpPr>
          <p:nvPr/>
        </p:nvCxnSpPr>
        <p:spPr>
          <a:xfrm>
            <a:off x="6077527" y="4187553"/>
            <a:ext cx="573592" cy="1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14895" y="2274987"/>
            <a:ext cx="2485506" cy="4987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évaluations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3465716" y="2274987"/>
            <a:ext cx="8188728" cy="4949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Mise en forme des index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1259900" y="3464567"/>
            <a:ext cx="1395496" cy="4272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Morphologie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1259900" y="3986354"/>
            <a:ext cx="1395496" cy="4272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Fertilité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1256265" y="4526195"/>
            <a:ext cx="1395496" cy="4272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Vêlage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1256265" y="5066036"/>
            <a:ext cx="1395496" cy="4272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Lait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6651119" y="3870372"/>
            <a:ext cx="1985438" cy="63687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Calcul des index de sélection</a:t>
            </a:r>
            <a:endParaRPr lang="fr-FR" dirty="0"/>
          </a:p>
        </p:txBody>
      </p:sp>
      <p:cxnSp>
        <p:nvCxnSpPr>
          <p:cNvPr id="38" name="Connecteur droit avec flèche 37"/>
          <p:cNvCxnSpPr>
            <a:stCxn id="31" idx="3"/>
            <a:endCxn id="7" idx="1"/>
          </p:cNvCxnSpPr>
          <p:nvPr/>
        </p:nvCxnSpPr>
        <p:spPr>
          <a:xfrm>
            <a:off x="2655396" y="3678177"/>
            <a:ext cx="1436693" cy="509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32" idx="3"/>
            <a:endCxn id="7" idx="1"/>
          </p:cNvCxnSpPr>
          <p:nvPr/>
        </p:nvCxnSpPr>
        <p:spPr>
          <a:xfrm flipV="1">
            <a:off x="2655396" y="4187553"/>
            <a:ext cx="1436693" cy="12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stCxn id="33" idx="3"/>
            <a:endCxn id="7" idx="1"/>
          </p:cNvCxnSpPr>
          <p:nvPr/>
        </p:nvCxnSpPr>
        <p:spPr>
          <a:xfrm flipV="1">
            <a:off x="2651761" y="4187553"/>
            <a:ext cx="1440328" cy="552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34" idx="3"/>
            <a:endCxn id="7" idx="1"/>
          </p:cNvCxnSpPr>
          <p:nvPr/>
        </p:nvCxnSpPr>
        <p:spPr>
          <a:xfrm flipV="1">
            <a:off x="2651761" y="4187553"/>
            <a:ext cx="1440328" cy="1092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9249313" y="3073772"/>
            <a:ext cx="2381316" cy="63687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Comparaison des index entre l’année N et N-1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773979" y="4736667"/>
            <a:ext cx="28195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Utilisation d’une base de référence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/>
              <a:t>8 dernières années en LIM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/>
              <a:t>7 dernières années en BLA</a:t>
            </a:r>
            <a:endParaRPr lang="fr-FR" sz="1400" dirty="0"/>
          </a:p>
        </p:txBody>
      </p:sp>
      <p:sp>
        <p:nvSpPr>
          <p:cNvPr id="36" name="Rectangle 35"/>
          <p:cNvSpPr/>
          <p:nvPr/>
        </p:nvSpPr>
        <p:spPr>
          <a:xfrm>
            <a:off x="9249313" y="3869115"/>
            <a:ext cx="2381316" cy="63687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Comparaison des CD entre l’année N et N-1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9249313" y="4711197"/>
            <a:ext cx="2381316" cy="63687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Comparaison des bases entre l’année N et N-1</a:t>
            </a:r>
            <a:endParaRPr lang="fr-FR" dirty="0"/>
          </a:p>
        </p:txBody>
      </p:sp>
      <p:cxnSp>
        <p:nvCxnSpPr>
          <p:cNvPr id="42" name="Connecteur droit avec flèche 41"/>
          <p:cNvCxnSpPr>
            <a:stCxn id="35" idx="3"/>
            <a:endCxn id="36" idx="1"/>
          </p:cNvCxnSpPr>
          <p:nvPr/>
        </p:nvCxnSpPr>
        <p:spPr>
          <a:xfrm flipV="1">
            <a:off x="8636557" y="4187553"/>
            <a:ext cx="612756" cy="1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35" idx="3"/>
            <a:endCxn id="37" idx="1"/>
          </p:cNvCxnSpPr>
          <p:nvPr/>
        </p:nvCxnSpPr>
        <p:spPr>
          <a:xfrm>
            <a:off x="8636557" y="4188810"/>
            <a:ext cx="612756" cy="84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35" idx="3"/>
            <a:endCxn id="53" idx="1"/>
          </p:cNvCxnSpPr>
          <p:nvPr/>
        </p:nvCxnSpPr>
        <p:spPr>
          <a:xfrm flipV="1">
            <a:off x="8636557" y="3392210"/>
            <a:ext cx="612756" cy="796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256265" y="5887687"/>
            <a:ext cx="1395496" cy="4272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Pointage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4082162" y="5780709"/>
            <a:ext cx="1985438" cy="63687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Mise en forme des index élémentaire</a:t>
            </a:r>
            <a:endParaRPr lang="fr-FR" dirty="0"/>
          </a:p>
        </p:txBody>
      </p:sp>
      <p:cxnSp>
        <p:nvCxnSpPr>
          <p:cNvPr id="47" name="Connecteur droit avec flèche 46"/>
          <p:cNvCxnSpPr>
            <a:stCxn id="45" idx="3"/>
            <a:endCxn id="46" idx="1"/>
          </p:cNvCxnSpPr>
          <p:nvPr/>
        </p:nvCxnSpPr>
        <p:spPr>
          <a:xfrm flipV="1">
            <a:off x="2651761" y="6099147"/>
            <a:ext cx="1430401" cy="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9249313" y="5784406"/>
            <a:ext cx="2381316" cy="63687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Comparaison des index entre l’année N et N-1</a:t>
            </a:r>
            <a:endParaRPr lang="fr-FR" dirty="0"/>
          </a:p>
        </p:txBody>
      </p:sp>
      <p:cxnSp>
        <p:nvCxnSpPr>
          <p:cNvPr id="50" name="Connecteur droit avec flèche 49"/>
          <p:cNvCxnSpPr>
            <a:stCxn id="46" idx="3"/>
            <a:endCxn id="49" idx="1"/>
          </p:cNvCxnSpPr>
          <p:nvPr/>
        </p:nvCxnSpPr>
        <p:spPr>
          <a:xfrm>
            <a:off x="6067600" y="6099147"/>
            <a:ext cx="3181713" cy="3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1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chaine d’évaluation </a:t>
            </a:r>
            <a:r>
              <a:rPr lang="fr-FR" dirty="0" smtClean="0"/>
              <a:t>QM </a:t>
            </a:r>
            <a:r>
              <a:rPr lang="fr-FR" dirty="0" smtClean="0">
                <a:solidFill>
                  <a:srgbClr val="FF0000"/>
                </a:solidFill>
              </a:rPr>
              <a:t>– à modifier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682" y="2067348"/>
            <a:ext cx="8098459" cy="31272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0938" y="2485504"/>
            <a:ext cx="1521229" cy="270905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248593" y="5536087"/>
            <a:ext cx="1645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Passage en modèle animal Single </a:t>
            </a:r>
            <a:r>
              <a:rPr lang="fr-FR" dirty="0" err="1" smtClean="0">
                <a:solidFill>
                  <a:srgbClr val="FF0000"/>
                </a:solidFill>
              </a:rPr>
              <a:t>Step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/>
          <p:cNvCxnSpPr>
            <a:stCxn id="6" idx="2"/>
            <a:endCxn id="7" idx="0"/>
          </p:cNvCxnSpPr>
          <p:nvPr/>
        </p:nvCxnSpPr>
        <p:spPr>
          <a:xfrm flipH="1">
            <a:off x="3071552" y="5194563"/>
            <a:ext cx="1" cy="3415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24894" y="3150524"/>
            <a:ext cx="1684713" cy="204403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703617" y="5631408"/>
            <a:ext cx="1327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Lecture des fichiers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>
            <a:stCxn id="14" idx="2"/>
            <a:endCxn id="15" idx="0"/>
          </p:cNvCxnSpPr>
          <p:nvPr/>
        </p:nvCxnSpPr>
        <p:spPr>
          <a:xfrm flipH="1">
            <a:off x="5367250" y="5194563"/>
            <a:ext cx="1" cy="43684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5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 err="1" smtClean="0"/>
              <a:t>Y</a:t>
            </a:r>
            <a:r>
              <a:rPr lang="fr-FR" baseline="-25000" dirty="0" err="1"/>
              <a:t>f</a:t>
            </a:r>
            <a:r>
              <a:rPr lang="fr-FR" dirty="0" smtClean="0"/>
              <a:t> = </a:t>
            </a:r>
            <a:r>
              <a:rPr lang="fr-FR" dirty="0" err="1" smtClean="0"/>
              <a:t>GROUNAIS</a:t>
            </a:r>
            <a:r>
              <a:rPr lang="fr-FR" baseline="-25000" dirty="0" err="1"/>
              <a:t>f</a:t>
            </a:r>
            <a:r>
              <a:rPr lang="fr-FR" dirty="0" smtClean="0"/>
              <a:t> + </a:t>
            </a:r>
            <a:r>
              <a:rPr lang="fr-FR" dirty="0" err="1" smtClean="0"/>
              <a:t>ZONE</a:t>
            </a:r>
            <a:r>
              <a:rPr lang="fr-FR" baseline="-25000" dirty="0" err="1"/>
              <a:t>f</a:t>
            </a:r>
            <a:r>
              <a:rPr lang="fr-FR" dirty="0" smtClean="0"/>
              <a:t> + </a:t>
            </a:r>
            <a:r>
              <a:rPr lang="fr-FR" dirty="0" err="1" smtClean="0"/>
              <a:t>G_NOVEL</a:t>
            </a:r>
            <a:r>
              <a:rPr lang="fr-FR" baseline="-25000" dirty="0" err="1"/>
              <a:t>f</a:t>
            </a:r>
            <a:r>
              <a:rPr lang="fr-FR" dirty="0" smtClean="0"/>
              <a:t> + </a:t>
            </a:r>
            <a:r>
              <a:rPr lang="fr-FR" dirty="0" err="1"/>
              <a:t>E</a:t>
            </a:r>
            <a:r>
              <a:rPr lang="fr-FR" dirty="0" err="1" smtClean="0"/>
              <a:t>G</a:t>
            </a:r>
            <a:r>
              <a:rPr lang="fr-FR" baseline="-25000" dirty="0" err="1" smtClean="0"/>
              <a:t>p</a:t>
            </a:r>
            <a:r>
              <a:rPr lang="fr-FR" dirty="0" smtClean="0"/>
              <a:t> + </a:t>
            </a:r>
            <a:r>
              <a:rPr lang="fr-FR" dirty="0" err="1" smtClean="0"/>
              <a:t>résiduelle</a:t>
            </a:r>
            <a:r>
              <a:rPr lang="fr-FR" baseline="-25000" dirty="0" err="1" smtClean="0"/>
              <a:t>f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Avec :</a:t>
            </a:r>
          </a:p>
          <a:p>
            <a:r>
              <a:rPr lang="fr-FR" dirty="0" err="1" smtClean="0"/>
              <a:t>Y</a:t>
            </a:r>
            <a:r>
              <a:rPr lang="fr-FR" baseline="-25000" dirty="0" err="1" smtClean="0"/>
              <a:t>f</a:t>
            </a:r>
            <a:r>
              <a:rPr lang="fr-FR" dirty="0" smtClean="0"/>
              <a:t> : poids à 12 mois et 18 mois et croissance 12 – 18 mois </a:t>
            </a:r>
            <a:endParaRPr lang="fr-FR" dirty="0"/>
          </a:p>
          <a:p>
            <a:r>
              <a:rPr lang="fr-FR" dirty="0" err="1" smtClean="0"/>
              <a:t>GROUNAIS</a:t>
            </a:r>
            <a:r>
              <a:rPr lang="fr-FR" baseline="-25000" dirty="0" err="1" smtClean="0"/>
              <a:t>f</a:t>
            </a:r>
            <a:r>
              <a:rPr lang="fr-FR" dirty="0" smtClean="0"/>
              <a:t> : combinaison </a:t>
            </a:r>
            <a:r>
              <a:rPr lang="fr-FR" dirty="0"/>
              <a:t>de la série + groupe de contemporain </a:t>
            </a:r>
            <a:r>
              <a:rPr lang="fr-FR" dirty="0" smtClean="0"/>
              <a:t>intra-série </a:t>
            </a:r>
            <a:endParaRPr lang="fr-FR" dirty="0"/>
          </a:p>
          <a:p>
            <a:r>
              <a:rPr lang="fr-FR" dirty="0" err="1" smtClean="0"/>
              <a:t>ZONE</a:t>
            </a:r>
            <a:r>
              <a:rPr lang="fr-FR" baseline="-25000" dirty="0" err="1" smtClean="0"/>
              <a:t>f</a:t>
            </a:r>
            <a:r>
              <a:rPr lang="fr-FR" dirty="0" smtClean="0"/>
              <a:t> : zone </a:t>
            </a:r>
            <a:r>
              <a:rPr lang="fr-FR" dirty="0"/>
              <a:t>de naissance </a:t>
            </a:r>
            <a:r>
              <a:rPr lang="fr-FR" dirty="0" smtClean="0"/>
              <a:t>de la femelle</a:t>
            </a:r>
            <a:endParaRPr lang="fr-FR" dirty="0"/>
          </a:p>
          <a:p>
            <a:r>
              <a:rPr lang="fr-FR" dirty="0" err="1" smtClean="0"/>
              <a:t>G_NOVEL</a:t>
            </a:r>
            <a:r>
              <a:rPr lang="fr-FR" baseline="-25000" dirty="0" err="1"/>
              <a:t>f</a:t>
            </a:r>
            <a:r>
              <a:rPr lang="fr-FR" dirty="0" smtClean="0"/>
              <a:t>: rang </a:t>
            </a:r>
            <a:r>
              <a:rPr lang="fr-FR" dirty="0"/>
              <a:t>de vêlage </a:t>
            </a:r>
            <a:r>
              <a:rPr lang="fr-FR" dirty="0" smtClean="0"/>
              <a:t>de la mère de la </a:t>
            </a:r>
            <a:r>
              <a:rPr lang="fr-FR" dirty="0"/>
              <a:t>femelle</a:t>
            </a:r>
          </a:p>
          <a:p>
            <a:r>
              <a:rPr lang="fr-FR" dirty="0" err="1"/>
              <a:t>E</a:t>
            </a:r>
            <a:r>
              <a:rPr lang="fr-FR" dirty="0" err="1" smtClean="0"/>
              <a:t>G</a:t>
            </a:r>
            <a:r>
              <a:rPr lang="fr-FR" baseline="-25000" dirty="0" err="1" smtClean="0"/>
              <a:t>p</a:t>
            </a:r>
            <a:r>
              <a:rPr lang="fr-FR" dirty="0" smtClean="0"/>
              <a:t> : effet génétique du père testé de la </a:t>
            </a:r>
            <a:r>
              <a:rPr lang="fr-FR" dirty="0"/>
              <a:t>femelle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croissance </a:t>
            </a:r>
            <a:r>
              <a:rPr lang="fr-FR" dirty="0" smtClean="0"/>
              <a:t>(</a:t>
            </a:r>
            <a:r>
              <a:rPr lang="fr-FR" dirty="0" err="1" smtClean="0"/>
              <a:t>unicaractère</a:t>
            </a:r>
            <a:r>
              <a:rPr lang="fr-FR" dirty="0" smtClean="0"/>
              <a:t>) – modèle père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783900" y="351980"/>
            <a:ext cx="1203900" cy="4272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Croissance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219820" y="350365"/>
            <a:ext cx="1395496" cy="4272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Morphologie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33067" y="350364"/>
            <a:ext cx="940269" cy="4272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Fertilité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4154" y="350364"/>
            <a:ext cx="804672" cy="4272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Vêlage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21981" y="350364"/>
            <a:ext cx="520891" cy="4272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Lait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9087" y="350364"/>
            <a:ext cx="1018382" cy="4272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Pointage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5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 err="1" smtClean="0"/>
              <a:t>Y</a:t>
            </a:r>
            <a:r>
              <a:rPr lang="fr-FR" baseline="-25000" dirty="0" err="1" smtClean="0"/>
              <a:t>f</a:t>
            </a:r>
            <a:r>
              <a:rPr lang="fr-FR" dirty="0" smtClean="0"/>
              <a:t> = </a:t>
            </a:r>
            <a:r>
              <a:rPr lang="fr-FR" dirty="0" err="1" smtClean="0"/>
              <a:t>GROUNAIS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 smtClean="0"/>
              <a:t>ZONE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 smtClean="0"/>
              <a:t>G_NOVEL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>
                <a:solidFill>
                  <a:srgbClr val="FF0000"/>
                </a:solidFill>
              </a:rPr>
              <a:t>E</a:t>
            </a:r>
            <a:r>
              <a:rPr lang="fr-FR" dirty="0" err="1" smtClean="0">
                <a:solidFill>
                  <a:srgbClr val="FF0000"/>
                </a:solidFill>
              </a:rPr>
              <a:t>G</a:t>
            </a:r>
            <a:r>
              <a:rPr lang="fr-FR" baseline="-25000" dirty="0" err="1" smtClean="0">
                <a:solidFill>
                  <a:srgbClr val="FF0000"/>
                </a:solidFill>
              </a:rPr>
              <a:t>f</a:t>
            </a:r>
            <a:r>
              <a:rPr lang="fr-FR" dirty="0" smtClean="0"/>
              <a:t> + </a:t>
            </a:r>
            <a:r>
              <a:rPr lang="fr-FR" dirty="0" err="1" smtClean="0"/>
              <a:t>résiduelle</a:t>
            </a:r>
            <a:r>
              <a:rPr lang="fr-FR" baseline="-25000" dirty="0" err="1" smtClean="0"/>
              <a:t>f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Avec :</a:t>
            </a:r>
          </a:p>
          <a:p>
            <a:r>
              <a:rPr lang="fr-FR" dirty="0" err="1" smtClean="0"/>
              <a:t>Y</a:t>
            </a:r>
            <a:r>
              <a:rPr lang="fr-FR" baseline="-25000" dirty="0" err="1" smtClean="0"/>
              <a:t>f</a:t>
            </a:r>
            <a:r>
              <a:rPr lang="fr-FR" dirty="0" smtClean="0"/>
              <a:t> : poids à 12 mois et 18 mois et croissance 12 – 18 mois </a:t>
            </a:r>
            <a:endParaRPr lang="fr-FR" dirty="0"/>
          </a:p>
          <a:p>
            <a:r>
              <a:rPr lang="fr-FR" dirty="0" err="1" smtClean="0"/>
              <a:t>GROUNAIS</a:t>
            </a:r>
            <a:r>
              <a:rPr lang="fr-FR" baseline="-25000" dirty="0" err="1"/>
              <a:t>f</a:t>
            </a:r>
            <a:r>
              <a:rPr lang="fr-FR" dirty="0" smtClean="0"/>
              <a:t> : combinaison </a:t>
            </a:r>
            <a:r>
              <a:rPr lang="fr-FR" dirty="0"/>
              <a:t>de la série + groupe de contemporain </a:t>
            </a:r>
            <a:r>
              <a:rPr lang="fr-FR" dirty="0" smtClean="0"/>
              <a:t>intra-série </a:t>
            </a:r>
            <a:endParaRPr lang="fr-FR" dirty="0"/>
          </a:p>
          <a:p>
            <a:r>
              <a:rPr lang="fr-FR" dirty="0" err="1" smtClean="0"/>
              <a:t>ZONE</a:t>
            </a:r>
            <a:r>
              <a:rPr lang="fr-FR" baseline="-25000" dirty="0" err="1" smtClean="0"/>
              <a:t>f</a:t>
            </a:r>
            <a:r>
              <a:rPr lang="fr-FR" dirty="0" smtClean="0"/>
              <a:t> : zone </a:t>
            </a:r>
            <a:r>
              <a:rPr lang="fr-FR" dirty="0"/>
              <a:t>de naissance </a:t>
            </a:r>
            <a:r>
              <a:rPr lang="fr-FR" dirty="0" smtClean="0"/>
              <a:t>de la </a:t>
            </a:r>
            <a:r>
              <a:rPr lang="fr-FR" dirty="0"/>
              <a:t>femelle</a:t>
            </a:r>
          </a:p>
          <a:p>
            <a:r>
              <a:rPr lang="fr-FR" dirty="0" err="1" smtClean="0"/>
              <a:t>G_NOVEL</a:t>
            </a:r>
            <a:r>
              <a:rPr lang="fr-FR" baseline="-25000" dirty="0" err="1" smtClean="0"/>
              <a:t>f</a:t>
            </a:r>
            <a:r>
              <a:rPr lang="fr-FR" dirty="0" smtClean="0"/>
              <a:t>: rang </a:t>
            </a:r>
            <a:r>
              <a:rPr lang="fr-FR" dirty="0"/>
              <a:t>de vêlage </a:t>
            </a:r>
            <a:r>
              <a:rPr lang="fr-FR" dirty="0" smtClean="0"/>
              <a:t>de la mère de la </a:t>
            </a:r>
            <a:r>
              <a:rPr lang="fr-FR" dirty="0"/>
              <a:t>femelle</a:t>
            </a:r>
          </a:p>
          <a:p>
            <a:r>
              <a:rPr lang="fr-FR" dirty="0" err="1">
                <a:solidFill>
                  <a:srgbClr val="FF0000"/>
                </a:solidFill>
              </a:rPr>
              <a:t>E</a:t>
            </a:r>
            <a:r>
              <a:rPr lang="fr-FR" dirty="0" err="1" smtClean="0">
                <a:solidFill>
                  <a:srgbClr val="FF0000"/>
                </a:solidFill>
              </a:rPr>
              <a:t>G</a:t>
            </a:r>
            <a:r>
              <a:rPr lang="fr-FR" baseline="-25000" dirty="0" err="1" smtClean="0">
                <a:solidFill>
                  <a:srgbClr val="FF0000"/>
                </a:solidFill>
              </a:rPr>
              <a:t>f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: effet génétique </a:t>
            </a:r>
            <a:r>
              <a:rPr lang="fr-FR" dirty="0" smtClean="0">
                <a:solidFill>
                  <a:srgbClr val="FF0000"/>
                </a:solidFill>
              </a:rPr>
              <a:t>direct de </a:t>
            </a:r>
            <a:r>
              <a:rPr lang="fr-FR" dirty="0">
                <a:solidFill>
                  <a:srgbClr val="FF0000"/>
                </a:solidFill>
              </a:rPr>
              <a:t>la femelle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croissance </a:t>
            </a:r>
            <a:r>
              <a:rPr lang="fr-FR" dirty="0" smtClean="0"/>
              <a:t>(</a:t>
            </a:r>
            <a:r>
              <a:rPr lang="fr-FR" dirty="0" err="1" smtClean="0"/>
              <a:t>unicaractère</a:t>
            </a:r>
            <a:r>
              <a:rPr lang="fr-FR" dirty="0" smtClean="0"/>
              <a:t>) </a:t>
            </a:r>
            <a:r>
              <a:rPr lang="fr-FR" dirty="0" smtClean="0">
                <a:solidFill>
                  <a:srgbClr val="FF0000"/>
                </a:solidFill>
              </a:rPr>
              <a:t>– modèle animal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3900" y="351980"/>
            <a:ext cx="1203900" cy="4272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Croissance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219820" y="350365"/>
            <a:ext cx="1395496" cy="4272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Morphologie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3067" y="350364"/>
            <a:ext cx="940269" cy="4272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Fertilité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4154" y="350364"/>
            <a:ext cx="804672" cy="4272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Vêlage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1981" y="350364"/>
            <a:ext cx="520891" cy="4272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Lait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69087" y="350364"/>
            <a:ext cx="1018382" cy="42721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Pointage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01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4A9370-559A-437F-8177-93873C371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des WP du projet QM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93489D-6189-467A-8319-394BB8CE2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9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dirty="0" err="1" smtClean="0"/>
              <a:t>Y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dirty="0" err="1" smtClean="0"/>
              <a:t>GROUNAIS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ZONE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G_NOVEL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 smtClean="0"/>
              <a:t>AGEPOIN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/>
              <a:t>E</a:t>
            </a:r>
            <a:r>
              <a:rPr lang="fr-FR" dirty="0" err="1" smtClean="0"/>
              <a:t>G</a:t>
            </a:r>
            <a:r>
              <a:rPr lang="fr-FR" baseline="-25000" dirty="0" err="1" smtClean="0"/>
              <a:t>p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résiduelle</a:t>
            </a:r>
            <a:r>
              <a:rPr lang="fr-FR" baseline="-25000" dirty="0" err="1" smtClean="0"/>
              <a:t>f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Avec :</a:t>
            </a:r>
          </a:p>
          <a:p>
            <a:r>
              <a:rPr lang="fr-FR" dirty="0" err="1" smtClean="0"/>
              <a:t>Y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développement musculaire et squelettique, aptitude fonctionnelle, hauteur au garrot, qualités de race, grosseur des canons</a:t>
            </a:r>
            <a:endParaRPr lang="fr-FR" dirty="0"/>
          </a:p>
          <a:p>
            <a:r>
              <a:rPr lang="fr-FR" dirty="0" err="1" smtClean="0"/>
              <a:t>GROUNAIS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combinaison de la série + groupe de contemporain intra-série </a:t>
            </a:r>
          </a:p>
          <a:p>
            <a:r>
              <a:rPr lang="fr-FR" dirty="0" err="1" smtClean="0"/>
              <a:t>ZONE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zone de naissance </a:t>
            </a:r>
            <a:r>
              <a:rPr lang="fr-FR" dirty="0" smtClean="0"/>
              <a:t>de la </a:t>
            </a:r>
            <a:r>
              <a:rPr lang="fr-FR" dirty="0"/>
              <a:t>femelle</a:t>
            </a:r>
          </a:p>
          <a:p>
            <a:r>
              <a:rPr lang="fr-FR" dirty="0" err="1" smtClean="0"/>
              <a:t>G_NOVEL</a:t>
            </a:r>
            <a:r>
              <a:rPr lang="fr-FR" baseline="-25000" dirty="0" err="1" smtClean="0"/>
              <a:t>f</a:t>
            </a:r>
            <a:r>
              <a:rPr lang="fr-FR" dirty="0" smtClean="0"/>
              <a:t>: </a:t>
            </a:r>
            <a:r>
              <a:rPr lang="fr-FR" dirty="0"/>
              <a:t>rang de vêlage </a:t>
            </a:r>
            <a:r>
              <a:rPr lang="fr-FR" dirty="0" smtClean="0"/>
              <a:t>de la mère de la </a:t>
            </a:r>
            <a:r>
              <a:rPr lang="fr-FR" dirty="0"/>
              <a:t>femelle</a:t>
            </a:r>
          </a:p>
          <a:p>
            <a:r>
              <a:rPr lang="fr-FR" dirty="0" err="1" smtClean="0"/>
              <a:t>AGEPOIN</a:t>
            </a:r>
            <a:r>
              <a:rPr lang="fr-FR" baseline="-25000" dirty="0" err="1" smtClean="0"/>
              <a:t>f</a:t>
            </a:r>
            <a:r>
              <a:rPr lang="fr-FR" dirty="0" smtClean="0"/>
              <a:t> : âge de la femelle au pointage en </a:t>
            </a:r>
            <a:r>
              <a:rPr lang="fr-FR" dirty="0" err="1" smtClean="0"/>
              <a:t>covariable</a:t>
            </a:r>
            <a:endParaRPr lang="fr-FR" dirty="0" smtClean="0"/>
          </a:p>
          <a:p>
            <a:r>
              <a:rPr lang="fr-FR" dirty="0" err="1"/>
              <a:t>E</a:t>
            </a:r>
            <a:r>
              <a:rPr lang="fr-FR" dirty="0" err="1" smtClean="0"/>
              <a:t>G</a:t>
            </a:r>
            <a:r>
              <a:rPr lang="fr-FR" baseline="-25000" dirty="0" err="1" smtClean="0"/>
              <a:t>p</a:t>
            </a:r>
            <a:r>
              <a:rPr lang="fr-FR" dirty="0" smtClean="0"/>
              <a:t> </a:t>
            </a:r>
            <a:r>
              <a:rPr lang="fr-FR" dirty="0"/>
              <a:t>: effet génétique </a:t>
            </a:r>
            <a:r>
              <a:rPr lang="fr-FR" dirty="0" smtClean="0"/>
              <a:t>du père testé de </a:t>
            </a:r>
            <a:r>
              <a:rPr lang="fr-FR" dirty="0"/>
              <a:t>la </a:t>
            </a:r>
            <a:r>
              <a:rPr lang="fr-FR" dirty="0" smtClean="0"/>
              <a:t>femelle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morphologie </a:t>
            </a:r>
            <a:r>
              <a:rPr lang="fr-FR" dirty="0" smtClean="0"/>
              <a:t>(</a:t>
            </a:r>
            <a:r>
              <a:rPr lang="fr-FR" dirty="0" err="1" smtClean="0"/>
              <a:t>unicaractère</a:t>
            </a:r>
            <a:r>
              <a:rPr lang="fr-FR" dirty="0" smtClean="0"/>
              <a:t>) – modèle père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783900" y="351980"/>
            <a:ext cx="1203900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Croissance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9820" y="350365"/>
            <a:ext cx="1395496" cy="4272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Morphologie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833067" y="350364"/>
            <a:ext cx="940269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Fertilité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4154" y="350364"/>
            <a:ext cx="804672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Vêlage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21981" y="350364"/>
            <a:ext cx="520891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Lait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9087" y="350364"/>
            <a:ext cx="1018382" cy="4272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Pointage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2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dirty="0" err="1" smtClean="0"/>
              <a:t>Y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dirty="0" err="1" smtClean="0"/>
              <a:t>GROUNAIS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ZONE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G_NOVEL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 smtClean="0"/>
              <a:t>AGEPOIN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>
                <a:solidFill>
                  <a:srgbClr val="FF0000"/>
                </a:solidFill>
              </a:rPr>
              <a:t>E</a:t>
            </a:r>
            <a:r>
              <a:rPr lang="fr-FR" dirty="0" err="1" smtClean="0">
                <a:solidFill>
                  <a:srgbClr val="FF0000"/>
                </a:solidFill>
              </a:rPr>
              <a:t>G</a:t>
            </a:r>
            <a:r>
              <a:rPr lang="fr-FR" baseline="-25000" dirty="0" err="1" smtClean="0">
                <a:solidFill>
                  <a:srgbClr val="FF0000"/>
                </a:solidFill>
              </a:rPr>
              <a:t>f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résiduelle</a:t>
            </a:r>
            <a:r>
              <a:rPr lang="fr-FR" baseline="-25000" dirty="0" err="1" smtClean="0"/>
              <a:t>f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Avec :</a:t>
            </a:r>
          </a:p>
          <a:p>
            <a:r>
              <a:rPr lang="fr-FR" dirty="0" err="1" smtClean="0"/>
              <a:t>Y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développement musculaire et squelettique, aptitude fonctionnelle, hauteur au garrot, qualités de race, grosseur des canons</a:t>
            </a:r>
            <a:endParaRPr lang="fr-FR" dirty="0"/>
          </a:p>
          <a:p>
            <a:r>
              <a:rPr lang="fr-FR" dirty="0" err="1" smtClean="0"/>
              <a:t>GROUNAIS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combinaison de la série + groupe de contemporain intra-série </a:t>
            </a:r>
          </a:p>
          <a:p>
            <a:r>
              <a:rPr lang="fr-FR" dirty="0" err="1" smtClean="0"/>
              <a:t>ZONE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zone de naissance </a:t>
            </a:r>
            <a:r>
              <a:rPr lang="fr-FR" dirty="0" smtClean="0"/>
              <a:t>de la femelle</a:t>
            </a:r>
            <a:endParaRPr lang="fr-FR" dirty="0"/>
          </a:p>
          <a:p>
            <a:r>
              <a:rPr lang="fr-FR" dirty="0" err="1" smtClean="0"/>
              <a:t>G_NOVEL</a:t>
            </a:r>
            <a:r>
              <a:rPr lang="fr-FR" baseline="-25000" dirty="0" err="1" smtClean="0"/>
              <a:t>f</a:t>
            </a:r>
            <a:r>
              <a:rPr lang="fr-FR" dirty="0" smtClean="0"/>
              <a:t>: </a:t>
            </a:r>
            <a:r>
              <a:rPr lang="fr-FR" dirty="0"/>
              <a:t>rang de vêlage </a:t>
            </a:r>
            <a:r>
              <a:rPr lang="fr-FR" dirty="0" smtClean="0"/>
              <a:t>de la mère de la femelle</a:t>
            </a:r>
          </a:p>
          <a:p>
            <a:r>
              <a:rPr lang="fr-FR" dirty="0" err="1" smtClean="0"/>
              <a:t>AGEPOIN</a:t>
            </a:r>
            <a:r>
              <a:rPr lang="fr-FR" baseline="-25000" dirty="0" err="1" smtClean="0"/>
              <a:t>f</a:t>
            </a:r>
            <a:r>
              <a:rPr lang="fr-FR" dirty="0" smtClean="0"/>
              <a:t> : âge de la femelle au pointage en </a:t>
            </a:r>
            <a:r>
              <a:rPr lang="fr-FR" dirty="0" err="1" smtClean="0"/>
              <a:t>covariable</a:t>
            </a:r>
            <a:endParaRPr lang="fr-FR" dirty="0"/>
          </a:p>
          <a:p>
            <a:r>
              <a:rPr lang="fr-FR" dirty="0" err="1">
                <a:solidFill>
                  <a:srgbClr val="FF0000"/>
                </a:solidFill>
              </a:rPr>
              <a:t>E</a:t>
            </a:r>
            <a:r>
              <a:rPr lang="fr-FR" dirty="0" err="1" smtClean="0">
                <a:solidFill>
                  <a:srgbClr val="FF0000"/>
                </a:solidFill>
              </a:rPr>
              <a:t>G</a:t>
            </a:r>
            <a:r>
              <a:rPr lang="fr-FR" baseline="-25000" dirty="0" err="1" smtClean="0">
                <a:solidFill>
                  <a:srgbClr val="FF0000"/>
                </a:solidFill>
              </a:rPr>
              <a:t>f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: </a:t>
            </a:r>
            <a:r>
              <a:rPr lang="fr-FR" dirty="0" smtClean="0">
                <a:solidFill>
                  <a:srgbClr val="FF0000"/>
                </a:solidFill>
              </a:rPr>
              <a:t>effet génétique direct de </a:t>
            </a:r>
            <a:r>
              <a:rPr lang="fr-FR" dirty="0">
                <a:solidFill>
                  <a:srgbClr val="FF0000"/>
                </a:solidFill>
              </a:rPr>
              <a:t>la </a:t>
            </a:r>
            <a:r>
              <a:rPr lang="fr-FR" dirty="0" smtClean="0">
                <a:solidFill>
                  <a:srgbClr val="FF0000"/>
                </a:solidFill>
              </a:rPr>
              <a:t>femelle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14398" y="1264160"/>
            <a:ext cx="10924162" cy="803188"/>
          </a:xfrm>
        </p:spPr>
        <p:txBody>
          <a:bodyPr>
            <a:normAutofit/>
          </a:bodyPr>
          <a:lstStyle/>
          <a:p>
            <a:r>
              <a:rPr lang="fr-FR" dirty="0"/>
              <a:t>Evaluation morphologie </a:t>
            </a:r>
            <a:r>
              <a:rPr lang="fr-FR" dirty="0" smtClean="0"/>
              <a:t>(</a:t>
            </a:r>
            <a:r>
              <a:rPr lang="fr-FR" dirty="0" err="1" smtClean="0"/>
              <a:t>unicaractère</a:t>
            </a:r>
            <a:r>
              <a:rPr lang="fr-FR" dirty="0" smtClean="0"/>
              <a:t>) </a:t>
            </a:r>
            <a:r>
              <a:rPr lang="fr-FR" dirty="0" smtClean="0">
                <a:solidFill>
                  <a:srgbClr val="FF0000"/>
                </a:solidFill>
              </a:rPr>
              <a:t>– modèle animal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3900" y="351980"/>
            <a:ext cx="1203900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Croissance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9820" y="350365"/>
            <a:ext cx="1395496" cy="4272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Morphologie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833067" y="350364"/>
            <a:ext cx="940269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Fertilité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4154" y="350364"/>
            <a:ext cx="804672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Vêlage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1981" y="350364"/>
            <a:ext cx="520891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Lait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69087" y="350364"/>
            <a:ext cx="1018382" cy="4272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Pointage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6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4398" y="2290326"/>
            <a:ext cx="11371202" cy="405228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dirty="0" err="1" smtClean="0"/>
              <a:t>Y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dirty="0" err="1" smtClean="0"/>
              <a:t>GRP_REP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ZONE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G_NOVEL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 smtClean="0"/>
              <a:t>TESTEUR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/>
              <a:t>E</a:t>
            </a:r>
            <a:r>
              <a:rPr lang="fr-FR" dirty="0" err="1" smtClean="0"/>
              <a:t>G</a:t>
            </a:r>
            <a:r>
              <a:rPr lang="fr-FR" baseline="-25000" dirty="0" err="1" smtClean="0"/>
              <a:t>p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résiduelle</a:t>
            </a:r>
            <a:r>
              <a:rPr lang="fr-FR" baseline="-25000" dirty="0" err="1" smtClean="0"/>
              <a:t>f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Avec :</a:t>
            </a:r>
          </a:p>
          <a:p>
            <a:r>
              <a:rPr lang="fr-FR" dirty="0" err="1" smtClean="0"/>
              <a:t>Y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œstrus avant 15 mois, réussite à l’IA sur œstrus naturel, </a:t>
            </a:r>
            <a:r>
              <a:rPr lang="fr-FR" dirty="0"/>
              <a:t>veaux </a:t>
            </a:r>
            <a:r>
              <a:rPr lang="fr-FR" dirty="0" smtClean="0"/>
              <a:t>vivants </a:t>
            </a:r>
            <a:r>
              <a:rPr lang="fr-FR" dirty="0"/>
              <a:t>à 6 mois sur </a:t>
            </a:r>
            <a:r>
              <a:rPr lang="fr-FR" dirty="0" err="1"/>
              <a:t>oestrus</a:t>
            </a:r>
            <a:r>
              <a:rPr lang="fr-FR" dirty="0"/>
              <a:t> </a:t>
            </a:r>
            <a:r>
              <a:rPr lang="fr-FR" dirty="0" smtClean="0"/>
              <a:t>naturelle</a:t>
            </a:r>
            <a:endParaRPr lang="fr-FR" dirty="0"/>
          </a:p>
          <a:p>
            <a:r>
              <a:rPr lang="fr-FR" dirty="0" err="1" smtClean="0"/>
              <a:t>GRP_REP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combinaison de la série + groupe de contemporain intra-série </a:t>
            </a:r>
          </a:p>
          <a:p>
            <a:r>
              <a:rPr lang="fr-FR" dirty="0" err="1" smtClean="0"/>
              <a:t>ZONE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zone de naissance </a:t>
            </a:r>
            <a:r>
              <a:rPr lang="fr-FR" dirty="0" smtClean="0"/>
              <a:t>de la femelle</a:t>
            </a:r>
            <a:endParaRPr lang="fr-FR" dirty="0"/>
          </a:p>
          <a:p>
            <a:r>
              <a:rPr lang="fr-FR" dirty="0" err="1" smtClean="0"/>
              <a:t>G_NOVEL</a:t>
            </a:r>
            <a:r>
              <a:rPr lang="fr-FR" baseline="-25000" dirty="0" err="1" smtClean="0"/>
              <a:t>f</a:t>
            </a:r>
            <a:r>
              <a:rPr lang="fr-FR" dirty="0" smtClean="0"/>
              <a:t>: </a:t>
            </a:r>
            <a:r>
              <a:rPr lang="fr-FR" dirty="0"/>
              <a:t>rang de vêlage </a:t>
            </a:r>
            <a:r>
              <a:rPr lang="fr-FR" dirty="0" smtClean="0"/>
              <a:t>de la mère de la femelle</a:t>
            </a:r>
          </a:p>
          <a:p>
            <a:r>
              <a:rPr lang="fr-FR" dirty="0" smtClean="0"/>
              <a:t>Taureau </a:t>
            </a:r>
            <a:r>
              <a:rPr lang="fr-FR" dirty="0" err="1" smtClean="0"/>
              <a:t>TESTEUR</a:t>
            </a:r>
            <a:r>
              <a:rPr lang="fr-FR" baseline="-25000" dirty="0" err="1" smtClean="0"/>
              <a:t>f</a:t>
            </a:r>
            <a:r>
              <a:rPr lang="fr-FR" dirty="0" smtClean="0"/>
              <a:t> : taureau utilisé pour inséminer la femelle (sauf pour </a:t>
            </a:r>
            <a:r>
              <a:rPr lang="fr-FR" dirty="0"/>
              <a:t>œstrus avant 15 mois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 err="1"/>
              <a:t>E</a:t>
            </a:r>
            <a:r>
              <a:rPr lang="fr-FR" dirty="0" err="1" smtClean="0"/>
              <a:t>G</a:t>
            </a:r>
            <a:r>
              <a:rPr lang="fr-FR" baseline="-25000" dirty="0" err="1" smtClean="0"/>
              <a:t>p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effet </a:t>
            </a:r>
            <a:r>
              <a:rPr lang="fr-FR" dirty="0"/>
              <a:t>génétique </a:t>
            </a:r>
            <a:r>
              <a:rPr lang="fr-FR" dirty="0" smtClean="0"/>
              <a:t>du père testé de </a:t>
            </a:r>
            <a:r>
              <a:rPr lang="fr-FR" dirty="0"/>
              <a:t>la </a:t>
            </a:r>
            <a:r>
              <a:rPr lang="fr-FR" dirty="0" smtClean="0"/>
              <a:t>femelle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</a:t>
            </a:r>
            <a:r>
              <a:rPr lang="fr-FR" dirty="0" smtClean="0"/>
              <a:t>fertilité (</a:t>
            </a:r>
            <a:r>
              <a:rPr lang="fr-FR" dirty="0" err="1" smtClean="0"/>
              <a:t>unicaractère</a:t>
            </a:r>
            <a:r>
              <a:rPr lang="fr-FR" dirty="0" smtClean="0"/>
              <a:t>) – modèle père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783900" y="351980"/>
            <a:ext cx="1203900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Croissance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9820" y="350365"/>
            <a:ext cx="1395496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Morphologie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33067" y="350364"/>
            <a:ext cx="940269" cy="4272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Fertilité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974154" y="350364"/>
            <a:ext cx="804672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Vêlage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21981" y="350364"/>
            <a:ext cx="520891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Lait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9087" y="350364"/>
            <a:ext cx="1018382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Pointage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4398" y="2290326"/>
            <a:ext cx="11371202" cy="401903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dirty="0" err="1" smtClean="0"/>
              <a:t>Y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dirty="0" err="1" smtClean="0"/>
              <a:t>GRP_REP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ZONE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G_NOVEL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 smtClean="0"/>
              <a:t>TESTEUR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>
                <a:solidFill>
                  <a:srgbClr val="FF0000"/>
                </a:solidFill>
              </a:rPr>
              <a:t>E</a:t>
            </a:r>
            <a:r>
              <a:rPr lang="fr-FR" dirty="0" err="1" smtClean="0">
                <a:solidFill>
                  <a:srgbClr val="FF0000"/>
                </a:solidFill>
              </a:rPr>
              <a:t>G</a:t>
            </a:r>
            <a:r>
              <a:rPr lang="fr-FR" baseline="-25000" dirty="0" err="1" smtClean="0">
                <a:solidFill>
                  <a:srgbClr val="FF0000"/>
                </a:solidFill>
              </a:rPr>
              <a:t>f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résiduelle</a:t>
            </a:r>
            <a:r>
              <a:rPr lang="fr-FR" baseline="-25000" dirty="0" err="1" smtClean="0"/>
              <a:t>f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Avec :</a:t>
            </a:r>
          </a:p>
          <a:p>
            <a:r>
              <a:rPr lang="fr-FR" dirty="0" err="1" smtClean="0"/>
              <a:t>Y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œstrus avant 15 mois, réussite à l’IA sur œstrus naturel, veaux vivants à 6 mois sur </a:t>
            </a:r>
            <a:r>
              <a:rPr lang="fr-FR" dirty="0" err="1" smtClean="0"/>
              <a:t>oestrus</a:t>
            </a:r>
            <a:r>
              <a:rPr lang="fr-FR" dirty="0" smtClean="0"/>
              <a:t> naturelle</a:t>
            </a:r>
            <a:endParaRPr lang="fr-FR" dirty="0"/>
          </a:p>
          <a:p>
            <a:r>
              <a:rPr lang="fr-FR" dirty="0" err="1" smtClean="0"/>
              <a:t>GRP_REP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combinaison de la série + groupe de contemporain intra-série </a:t>
            </a:r>
          </a:p>
          <a:p>
            <a:r>
              <a:rPr lang="fr-FR" dirty="0" err="1" smtClean="0"/>
              <a:t>ZONE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zone de naissance </a:t>
            </a:r>
            <a:r>
              <a:rPr lang="fr-FR" dirty="0" smtClean="0"/>
              <a:t>de la femelle</a:t>
            </a:r>
            <a:endParaRPr lang="fr-FR" dirty="0"/>
          </a:p>
          <a:p>
            <a:r>
              <a:rPr lang="fr-FR" dirty="0" err="1" smtClean="0"/>
              <a:t>G_NOVEL</a:t>
            </a:r>
            <a:r>
              <a:rPr lang="fr-FR" baseline="-25000" dirty="0" err="1" smtClean="0"/>
              <a:t>f</a:t>
            </a:r>
            <a:r>
              <a:rPr lang="fr-FR" dirty="0" smtClean="0"/>
              <a:t>: </a:t>
            </a:r>
            <a:r>
              <a:rPr lang="fr-FR" dirty="0"/>
              <a:t>rang de vêlage </a:t>
            </a:r>
            <a:r>
              <a:rPr lang="fr-FR" dirty="0" smtClean="0"/>
              <a:t>de la mère de la femelle</a:t>
            </a:r>
          </a:p>
          <a:p>
            <a:r>
              <a:rPr lang="fr-FR" dirty="0" smtClean="0"/>
              <a:t>Taureau </a:t>
            </a:r>
            <a:r>
              <a:rPr lang="fr-FR" dirty="0" err="1" smtClean="0"/>
              <a:t>TESTEUR</a:t>
            </a:r>
            <a:r>
              <a:rPr lang="fr-FR" baseline="-25000" dirty="0" err="1" smtClean="0"/>
              <a:t>f</a:t>
            </a:r>
            <a:r>
              <a:rPr lang="fr-FR" dirty="0" smtClean="0"/>
              <a:t> : taureau utilisé pour inséminer la femelle (sauf pour </a:t>
            </a:r>
            <a:r>
              <a:rPr lang="fr-FR" dirty="0"/>
              <a:t>œstrus avant 15 mois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 err="1">
                <a:solidFill>
                  <a:srgbClr val="FF0000"/>
                </a:solidFill>
              </a:rPr>
              <a:t>E</a:t>
            </a:r>
            <a:r>
              <a:rPr lang="fr-FR" dirty="0" err="1" smtClean="0">
                <a:solidFill>
                  <a:srgbClr val="FF0000"/>
                </a:solidFill>
              </a:rPr>
              <a:t>G</a:t>
            </a:r>
            <a:r>
              <a:rPr lang="fr-FR" baseline="-25000" dirty="0" err="1" smtClean="0">
                <a:solidFill>
                  <a:srgbClr val="FF0000"/>
                </a:solidFill>
              </a:rPr>
              <a:t>f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: </a:t>
            </a:r>
            <a:r>
              <a:rPr lang="fr-FR" dirty="0" smtClean="0">
                <a:solidFill>
                  <a:srgbClr val="FF0000"/>
                </a:solidFill>
              </a:rPr>
              <a:t>effet génétique direct de </a:t>
            </a:r>
            <a:r>
              <a:rPr lang="fr-FR" dirty="0">
                <a:solidFill>
                  <a:srgbClr val="FF0000"/>
                </a:solidFill>
              </a:rPr>
              <a:t>la </a:t>
            </a:r>
            <a:r>
              <a:rPr lang="fr-FR" dirty="0" smtClean="0">
                <a:solidFill>
                  <a:srgbClr val="FF0000"/>
                </a:solidFill>
              </a:rPr>
              <a:t>femelle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</a:t>
            </a:r>
            <a:r>
              <a:rPr lang="fr-FR" dirty="0" smtClean="0"/>
              <a:t>fertilité (</a:t>
            </a:r>
            <a:r>
              <a:rPr lang="fr-FR" dirty="0" err="1" smtClean="0"/>
              <a:t>unicaractère</a:t>
            </a:r>
            <a:r>
              <a:rPr lang="fr-FR" dirty="0" smtClean="0"/>
              <a:t>) </a:t>
            </a:r>
            <a:r>
              <a:rPr lang="fr-FR" dirty="0" smtClean="0">
                <a:solidFill>
                  <a:srgbClr val="FF0000"/>
                </a:solidFill>
              </a:rPr>
              <a:t>– modèle animal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3900" y="351980"/>
            <a:ext cx="1203900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Croissance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9820" y="350365"/>
            <a:ext cx="1395496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Morphologie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3067" y="350364"/>
            <a:ext cx="940269" cy="4272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Fertilité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974154" y="350364"/>
            <a:ext cx="804672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Vêlage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1981" y="350364"/>
            <a:ext cx="520891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Lait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69087" y="350364"/>
            <a:ext cx="1018382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Pointage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3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dirty="0" err="1" smtClean="0"/>
              <a:t>Y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dirty="0" err="1" smtClean="0"/>
              <a:t>GRP_VELA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ZONE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TESTEUR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 smtClean="0"/>
              <a:t>SEXEMB</a:t>
            </a:r>
            <a:r>
              <a:rPr lang="fr-FR" baseline="-25000" dirty="0" err="1" smtClean="0"/>
              <a:t>pp</a:t>
            </a:r>
            <a:r>
              <a:rPr lang="fr-FR" dirty="0" smtClean="0"/>
              <a:t> + </a:t>
            </a:r>
            <a:r>
              <a:rPr lang="fr-FR" dirty="0" err="1" smtClean="0"/>
              <a:t>AGEVEL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/>
              <a:t>E</a:t>
            </a:r>
            <a:r>
              <a:rPr lang="fr-FR" dirty="0" err="1" smtClean="0"/>
              <a:t>G</a:t>
            </a:r>
            <a:r>
              <a:rPr lang="fr-FR" baseline="-25000" dirty="0" err="1" smtClean="0"/>
              <a:t>p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résiduelle</a:t>
            </a:r>
            <a:r>
              <a:rPr lang="fr-FR" baseline="-25000" dirty="0" err="1" smtClean="0"/>
              <a:t>f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Avec :</a:t>
            </a:r>
          </a:p>
          <a:p>
            <a:r>
              <a:rPr lang="fr-FR" dirty="0" err="1" smtClean="0"/>
              <a:t>Y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note de difficulté de vêlage, préparation au vêlage, poids après vêlage de la mère, ouverture pelvienne de la mère après </a:t>
            </a:r>
            <a:r>
              <a:rPr lang="fr-FR" dirty="0"/>
              <a:t>vêlage, poids à la naissance du </a:t>
            </a:r>
            <a:r>
              <a:rPr lang="fr-FR" dirty="0" smtClean="0"/>
              <a:t>petit produit</a:t>
            </a:r>
          </a:p>
          <a:p>
            <a:r>
              <a:rPr lang="fr-FR" dirty="0" err="1" smtClean="0"/>
              <a:t>GRP_VELA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combinaison de la série + groupe de contemporain intra-série </a:t>
            </a:r>
          </a:p>
          <a:p>
            <a:r>
              <a:rPr lang="fr-FR" dirty="0" err="1" smtClean="0"/>
              <a:t>ZONE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zone de naissance </a:t>
            </a:r>
            <a:r>
              <a:rPr lang="fr-FR" dirty="0" smtClean="0"/>
              <a:t>de la femelle</a:t>
            </a:r>
            <a:endParaRPr lang="fr-FR" dirty="0"/>
          </a:p>
          <a:p>
            <a:r>
              <a:rPr lang="fr-FR" dirty="0" smtClean="0"/>
              <a:t>Taureau </a:t>
            </a:r>
            <a:r>
              <a:rPr lang="fr-FR" dirty="0" err="1" smtClean="0"/>
              <a:t>TESTEUR</a:t>
            </a:r>
            <a:r>
              <a:rPr lang="fr-FR" baseline="-25000" dirty="0" err="1" smtClean="0"/>
              <a:t>f</a:t>
            </a:r>
            <a:r>
              <a:rPr lang="fr-FR" dirty="0" smtClean="0"/>
              <a:t> : taureau utilisé pour inséminer la femelle</a:t>
            </a:r>
          </a:p>
          <a:p>
            <a:r>
              <a:rPr lang="fr-FR" dirty="0" err="1" smtClean="0"/>
              <a:t>SEXEMB</a:t>
            </a:r>
            <a:r>
              <a:rPr lang="fr-FR" baseline="-25000" dirty="0" err="1" smtClean="0"/>
              <a:t>pp</a:t>
            </a:r>
            <a:r>
              <a:rPr lang="fr-FR" dirty="0" smtClean="0"/>
              <a:t> : sexe du petit produit de la femelle</a:t>
            </a:r>
          </a:p>
          <a:p>
            <a:r>
              <a:rPr lang="fr-FR" dirty="0" err="1" smtClean="0"/>
              <a:t>AGEVEL</a:t>
            </a:r>
            <a:r>
              <a:rPr lang="fr-FR" baseline="-25000" dirty="0" err="1" smtClean="0"/>
              <a:t>f</a:t>
            </a:r>
            <a:r>
              <a:rPr lang="fr-FR" dirty="0" smtClean="0"/>
              <a:t> : âge de la femelle au vêlage en </a:t>
            </a:r>
            <a:r>
              <a:rPr lang="fr-FR" dirty="0" err="1" smtClean="0"/>
              <a:t>covariable</a:t>
            </a:r>
            <a:endParaRPr lang="fr-FR" dirty="0"/>
          </a:p>
          <a:p>
            <a:r>
              <a:rPr lang="fr-FR" dirty="0" err="1"/>
              <a:t>E</a:t>
            </a:r>
            <a:r>
              <a:rPr lang="fr-FR" dirty="0" err="1" smtClean="0"/>
              <a:t>G</a:t>
            </a:r>
            <a:r>
              <a:rPr lang="fr-FR" baseline="-25000" dirty="0" err="1" smtClean="0"/>
              <a:t>p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effet </a:t>
            </a:r>
            <a:r>
              <a:rPr lang="fr-FR" dirty="0"/>
              <a:t>génétique </a:t>
            </a:r>
            <a:r>
              <a:rPr lang="fr-FR" dirty="0" smtClean="0"/>
              <a:t>du père testé de </a:t>
            </a:r>
            <a:r>
              <a:rPr lang="fr-FR" dirty="0"/>
              <a:t>la </a:t>
            </a:r>
            <a:r>
              <a:rPr lang="fr-FR" dirty="0" smtClean="0"/>
              <a:t>femelle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</a:t>
            </a:r>
            <a:r>
              <a:rPr lang="fr-FR" dirty="0" smtClean="0"/>
              <a:t>vêlage </a:t>
            </a:r>
            <a:r>
              <a:rPr lang="fr-FR" dirty="0"/>
              <a:t>(</a:t>
            </a:r>
            <a:r>
              <a:rPr lang="fr-FR" dirty="0" err="1" smtClean="0"/>
              <a:t>multicaractère</a:t>
            </a:r>
            <a:r>
              <a:rPr lang="fr-FR" dirty="0" smtClean="0"/>
              <a:t>) – modèle père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783900" y="351980"/>
            <a:ext cx="1203900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Croissance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9820" y="350365"/>
            <a:ext cx="1395496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Morphologie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33067" y="350364"/>
            <a:ext cx="940269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Fertilité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4154" y="350364"/>
            <a:ext cx="804672" cy="4272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Vêlage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021981" y="350364"/>
            <a:ext cx="520891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Lait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9087" y="350364"/>
            <a:ext cx="1018382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Pointage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9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4398" y="2067348"/>
            <a:ext cx="11371202" cy="44747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400" dirty="0" err="1" smtClean="0"/>
              <a:t>Y</a:t>
            </a:r>
            <a:r>
              <a:rPr lang="fr-FR" sz="1400" baseline="-25000" dirty="0" err="1" smtClean="0"/>
              <a:t>f</a:t>
            </a:r>
            <a:r>
              <a:rPr lang="fr-FR" sz="1400" dirty="0" smtClean="0"/>
              <a:t> </a:t>
            </a:r>
            <a:r>
              <a:rPr lang="fr-FR" sz="1400" dirty="0"/>
              <a:t>= </a:t>
            </a:r>
            <a:r>
              <a:rPr lang="fr-FR" sz="1400" dirty="0" err="1" smtClean="0"/>
              <a:t>GRP_VELA</a:t>
            </a:r>
            <a:r>
              <a:rPr lang="fr-FR" sz="1400" baseline="-25000" dirty="0" err="1" smtClean="0"/>
              <a:t>f</a:t>
            </a:r>
            <a:r>
              <a:rPr lang="fr-FR" sz="1400" dirty="0" smtClean="0"/>
              <a:t> </a:t>
            </a:r>
            <a:r>
              <a:rPr lang="fr-FR" sz="1400" dirty="0"/>
              <a:t>+ </a:t>
            </a:r>
            <a:r>
              <a:rPr lang="fr-FR" sz="1400" dirty="0" err="1" smtClean="0"/>
              <a:t>ZONE</a:t>
            </a:r>
            <a:r>
              <a:rPr lang="fr-FR" sz="1400" baseline="-25000" dirty="0" err="1" smtClean="0"/>
              <a:t>f</a:t>
            </a:r>
            <a:r>
              <a:rPr lang="fr-FR" sz="1400" dirty="0" smtClean="0"/>
              <a:t> </a:t>
            </a:r>
            <a:r>
              <a:rPr lang="fr-FR" sz="1400" dirty="0"/>
              <a:t>+ </a:t>
            </a:r>
            <a:r>
              <a:rPr lang="fr-FR" sz="1400" strike="sngStrike" dirty="0" err="1" smtClean="0">
                <a:solidFill>
                  <a:srgbClr val="FF0000"/>
                </a:solidFill>
              </a:rPr>
              <a:t>TESTEUR</a:t>
            </a:r>
            <a:r>
              <a:rPr lang="fr-FR" sz="1400" strike="sngStrike" baseline="-25000" dirty="0" err="1" smtClean="0">
                <a:solidFill>
                  <a:srgbClr val="FF0000"/>
                </a:solidFill>
              </a:rPr>
              <a:t>f</a:t>
            </a:r>
            <a:r>
              <a:rPr lang="fr-FR" sz="1400" dirty="0" smtClean="0"/>
              <a:t> + </a:t>
            </a:r>
            <a:r>
              <a:rPr lang="fr-FR" sz="1400" strike="sngStrike" dirty="0" err="1" smtClean="0">
                <a:solidFill>
                  <a:srgbClr val="FF0000"/>
                </a:solidFill>
              </a:rPr>
              <a:t>SEXEMB</a:t>
            </a:r>
            <a:r>
              <a:rPr lang="fr-FR" sz="1400" strike="sngStrike" baseline="-25000" dirty="0" err="1" smtClean="0">
                <a:solidFill>
                  <a:srgbClr val="FF0000"/>
                </a:solidFill>
              </a:rPr>
              <a:t>pp</a:t>
            </a:r>
            <a:r>
              <a:rPr lang="fr-FR" sz="1400" dirty="0" smtClean="0"/>
              <a:t> + </a:t>
            </a:r>
            <a:r>
              <a:rPr lang="fr-FR" sz="1400" dirty="0" err="1" smtClean="0"/>
              <a:t>AGEVEL</a:t>
            </a:r>
            <a:r>
              <a:rPr lang="fr-FR" sz="1400" baseline="-25000" dirty="0" err="1" smtClean="0"/>
              <a:t>f</a:t>
            </a:r>
            <a:r>
              <a:rPr lang="fr-FR" sz="1400" dirty="0" smtClean="0"/>
              <a:t> + </a:t>
            </a:r>
            <a:r>
              <a:rPr lang="fr-FR" sz="1400" dirty="0" err="1">
                <a:solidFill>
                  <a:srgbClr val="FF0000"/>
                </a:solidFill>
              </a:rPr>
              <a:t>E</a:t>
            </a:r>
            <a:r>
              <a:rPr lang="fr-FR" sz="1400" dirty="0" err="1" smtClean="0">
                <a:solidFill>
                  <a:srgbClr val="FF0000"/>
                </a:solidFill>
              </a:rPr>
              <a:t>G</a:t>
            </a:r>
            <a:r>
              <a:rPr lang="fr-FR" sz="1400" baseline="-25000" dirty="0" err="1" smtClean="0">
                <a:solidFill>
                  <a:srgbClr val="FF0000"/>
                </a:solidFill>
              </a:rPr>
              <a:t>f</a:t>
            </a:r>
            <a:r>
              <a:rPr lang="fr-FR" sz="1400" dirty="0" smtClean="0"/>
              <a:t> </a:t>
            </a:r>
            <a:r>
              <a:rPr lang="fr-FR" sz="1400" dirty="0"/>
              <a:t>+ </a:t>
            </a:r>
            <a:r>
              <a:rPr lang="fr-FR" sz="1400" dirty="0" err="1" smtClean="0"/>
              <a:t>résiduelle</a:t>
            </a:r>
            <a:r>
              <a:rPr lang="fr-FR" sz="1400" baseline="-25000" dirty="0" err="1" smtClean="0"/>
              <a:t>f</a:t>
            </a:r>
            <a:endParaRPr lang="fr-FR" sz="1400" baseline="-25000" dirty="0" smtClean="0"/>
          </a:p>
          <a:p>
            <a:pPr marL="0" indent="0" algn="ctr">
              <a:buNone/>
            </a:pPr>
            <a:r>
              <a:rPr lang="fr-FR" sz="1400" dirty="0" err="1" smtClean="0"/>
              <a:t>Y</a:t>
            </a:r>
            <a:r>
              <a:rPr lang="fr-FR" sz="1400" baseline="-25000" dirty="0" err="1" smtClean="0"/>
              <a:t>pp</a:t>
            </a:r>
            <a:r>
              <a:rPr lang="fr-FR" sz="1400" dirty="0" smtClean="0"/>
              <a:t> </a:t>
            </a:r>
            <a:r>
              <a:rPr lang="fr-FR" sz="1400" dirty="0"/>
              <a:t>= </a:t>
            </a:r>
            <a:r>
              <a:rPr lang="fr-FR" sz="1400" dirty="0" err="1" smtClean="0"/>
              <a:t>GRP_VELA</a:t>
            </a:r>
            <a:r>
              <a:rPr lang="fr-FR" sz="1400" baseline="-25000" dirty="0" err="1" smtClean="0"/>
              <a:t>pp</a:t>
            </a:r>
            <a:r>
              <a:rPr lang="fr-FR" sz="1400" dirty="0" smtClean="0"/>
              <a:t> </a:t>
            </a:r>
            <a:r>
              <a:rPr lang="fr-FR" sz="1400" dirty="0"/>
              <a:t>+ </a:t>
            </a:r>
            <a:r>
              <a:rPr lang="fr-FR" sz="1400" dirty="0" err="1" smtClean="0"/>
              <a:t>ZONE</a:t>
            </a:r>
            <a:r>
              <a:rPr lang="fr-FR" sz="1400" baseline="-25000" dirty="0" err="1" smtClean="0"/>
              <a:t>f</a:t>
            </a:r>
            <a:r>
              <a:rPr lang="fr-FR" sz="1400" dirty="0" smtClean="0"/>
              <a:t> </a:t>
            </a:r>
            <a:r>
              <a:rPr lang="fr-FR" sz="1400" dirty="0"/>
              <a:t>+ </a:t>
            </a:r>
            <a:r>
              <a:rPr lang="fr-FR" sz="1400" strike="sngStrike" dirty="0" err="1" smtClean="0">
                <a:solidFill>
                  <a:srgbClr val="FF0000"/>
                </a:solidFill>
              </a:rPr>
              <a:t>TESTEUR</a:t>
            </a:r>
            <a:r>
              <a:rPr lang="fr-FR" sz="1400" strike="sngStrike" baseline="-25000" dirty="0" err="1" smtClean="0">
                <a:solidFill>
                  <a:srgbClr val="FF0000"/>
                </a:solidFill>
              </a:rPr>
              <a:t>f</a:t>
            </a:r>
            <a:r>
              <a:rPr lang="fr-FR" sz="1400" dirty="0" smtClean="0"/>
              <a:t> </a:t>
            </a:r>
            <a:r>
              <a:rPr lang="fr-FR" sz="1400" dirty="0"/>
              <a:t>+ </a:t>
            </a:r>
            <a:r>
              <a:rPr lang="fr-FR" sz="1400" dirty="0" err="1" smtClean="0"/>
              <a:t>SEXEMB</a:t>
            </a:r>
            <a:r>
              <a:rPr lang="fr-FR" sz="1400" baseline="-25000" dirty="0" err="1" smtClean="0"/>
              <a:t>pp</a:t>
            </a:r>
            <a:r>
              <a:rPr lang="fr-FR" sz="1400" dirty="0" smtClean="0"/>
              <a:t> </a:t>
            </a:r>
            <a:r>
              <a:rPr lang="fr-FR" sz="1400" dirty="0"/>
              <a:t>+ </a:t>
            </a:r>
            <a:r>
              <a:rPr lang="fr-FR" sz="1400" dirty="0" err="1" smtClean="0"/>
              <a:t>AGEVEL</a:t>
            </a:r>
            <a:r>
              <a:rPr lang="fr-FR" sz="1400" baseline="-25000" dirty="0" err="1" smtClean="0"/>
              <a:t>f</a:t>
            </a:r>
            <a:r>
              <a:rPr lang="fr-FR" sz="1400" dirty="0" smtClean="0"/>
              <a:t> </a:t>
            </a:r>
            <a:r>
              <a:rPr lang="fr-FR" sz="1400" dirty="0"/>
              <a:t>+ </a:t>
            </a:r>
            <a:r>
              <a:rPr lang="fr-FR" sz="1400" dirty="0" err="1">
                <a:solidFill>
                  <a:srgbClr val="FF0000"/>
                </a:solidFill>
              </a:rPr>
              <a:t>E</a:t>
            </a:r>
            <a:r>
              <a:rPr lang="fr-FR" sz="1400" dirty="0" err="1" smtClean="0">
                <a:solidFill>
                  <a:srgbClr val="FF0000"/>
                </a:solidFill>
              </a:rPr>
              <a:t>G</a:t>
            </a:r>
            <a:r>
              <a:rPr lang="fr-FR" sz="1400" baseline="-25000" dirty="0" err="1" smtClean="0">
                <a:solidFill>
                  <a:srgbClr val="FF0000"/>
                </a:solidFill>
              </a:rPr>
              <a:t>pp</a:t>
            </a:r>
            <a:r>
              <a:rPr lang="fr-FR" sz="1400" dirty="0" smtClean="0"/>
              <a:t> </a:t>
            </a:r>
            <a:r>
              <a:rPr lang="fr-FR" sz="1400" dirty="0"/>
              <a:t>+ </a:t>
            </a:r>
            <a:r>
              <a:rPr lang="fr-FR" sz="1400" dirty="0" err="1" smtClean="0">
                <a:solidFill>
                  <a:srgbClr val="FF0000"/>
                </a:solidFill>
              </a:rPr>
              <a:t>EGM</a:t>
            </a:r>
            <a:r>
              <a:rPr lang="fr-FR" sz="1400" baseline="-25000" dirty="0" err="1" smtClean="0">
                <a:solidFill>
                  <a:srgbClr val="FF0000"/>
                </a:solidFill>
              </a:rPr>
              <a:t>f</a:t>
            </a:r>
            <a:r>
              <a:rPr lang="fr-FR" sz="1400" dirty="0" smtClean="0"/>
              <a:t> </a:t>
            </a:r>
            <a:r>
              <a:rPr lang="fr-FR" sz="1400" dirty="0"/>
              <a:t>+ </a:t>
            </a:r>
            <a:r>
              <a:rPr lang="fr-FR" sz="1400" dirty="0" err="1" smtClean="0"/>
              <a:t>résiduelle</a:t>
            </a:r>
            <a:r>
              <a:rPr lang="fr-FR" sz="1400" baseline="-25000" dirty="0" err="1" smtClean="0"/>
              <a:t>f</a:t>
            </a:r>
            <a:endParaRPr lang="fr-FR" sz="1400" dirty="0"/>
          </a:p>
          <a:p>
            <a:pPr marL="0" indent="0">
              <a:buNone/>
            </a:pPr>
            <a:endParaRPr lang="fr-FR" sz="600" dirty="0"/>
          </a:p>
          <a:p>
            <a:pPr marL="0" indent="0">
              <a:buNone/>
            </a:pPr>
            <a:r>
              <a:rPr lang="fr-FR" sz="1400" dirty="0"/>
              <a:t>Avec :</a:t>
            </a:r>
          </a:p>
          <a:p>
            <a:r>
              <a:rPr lang="fr-FR" sz="1400" dirty="0" err="1" smtClean="0"/>
              <a:t>Y</a:t>
            </a:r>
            <a:r>
              <a:rPr lang="fr-FR" sz="1400" baseline="-25000" dirty="0" err="1" smtClean="0"/>
              <a:t>f</a:t>
            </a:r>
            <a:r>
              <a:rPr lang="fr-FR" sz="1400" dirty="0" smtClean="0"/>
              <a:t> </a:t>
            </a:r>
            <a:r>
              <a:rPr lang="fr-FR" sz="1400" dirty="0"/>
              <a:t>: </a:t>
            </a:r>
            <a:r>
              <a:rPr lang="fr-FR" sz="1400" dirty="0" smtClean="0"/>
              <a:t>préparation au vêlage, poids après vêlage de la mère, ouverture pelvienne de la mère après vêlage</a:t>
            </a:r>
          </a:p>
          <a:p>
            <a:r>
              <a:rPr lang="fr-FR" sz="1400" dirty="0" err="1" smtClean="0"/>
              <a:t>Y</a:t>
            </a:r>
            <a:r>
              <a:rPr lang="fr-FR" sz="1400" baseline="-25000" dirty="0" err="1" smtClean="0"/>
              <a:t>pp</a:t>
            </a:r>
            <a:r>
              <a:rPr lang="fr-FR" sz="1400" dirty="0" smtClean="0"/>
              <a:t> </a:t>
            </a:r>
            <a:r>
              <a:rPr lang="fr-FR" sz="1400" dirty="0"/>
              <a:t>: note de difficulté de </a:t>
            </a:r>
            <a:r>
              <a:rPr lang="fr-FR" sz="1400" dirty="0" smtClean="0"/>
              <a:t>naissance, </a:t>
            </a:r>
            <a:r>
              <a:rPr lang="fr-FR" sz="1400" dirty="0"/>
              <a:t>poids à la naissance du </a:t>
            </a:r>
            <a:r>
              <a:rPr lang="fr-FR" sz="1400" dirty="0" smtClean="0"/>
              <a:t>petit produit</a:t>
            </a:r>
          </a:p>
          <a:p>
            <a:r>
              <a:rPr lang="fr-FR" sz="1400" dirty="0" err="1" smtClean="0"/>
              <a:t>GRP_VELA</a:t>
            </a:r>
            <a:r>
              <a:rPr lang="fr-FR" sz="1400" baseline="-25000" dirty="0" err="1" smtClean="0"/>
              <a:t>f</a:t>
            </a:r>
            <a:r>
              <a:rPr lang="fr-FR" sz="1400" dirty="0" smtClean="0"/>
              <a:t> </a:t>
            </a:r>
            <a:r>
              <a:rPr lang="fr-FR" sz="1400" dirty="0"/>
              <a:t>: combinaison de la série + groupe de contemporain intra-série </a:t>
            </a:r>
          </a:p>
          <a:p>
            <a:r>
              <a:rPr lang="fr-FR" sz="1400" dirty="0" err="1" smtClean="0"/>
              <a:t>ZONE</a:t>
            </a:r>
            <a:r>
              <a:rPr lang="fr-FR" sz="1400" baseline="-25000" dirty="0" err="1" smtClean="0"/>
              <a:t>f</a:t>
            </a:r>
            <a:r>
              <a:rPr lang="fr-FR" sz="1400" dirty="0" smtClean="0"/>
              <a:t> </a:t>
            </a:r>
            <a:r>
              <a:rPr lang="fr-FR" sz="1400" dirty="0"/>
              <a:t>: zone de naissance </a:t>
            </a:r>
            <a:r>
              <a:rPr lang="fr-FR" sz="1400" dirty="0" smtClean="0"/>
              <a:t>de la femelle</a:t>
            </a:r>
            <a:endParaRPr lang="fr-FR" sz="1400" dirty="0"/>
          </a:p>
          <a:p>
            <a:r>
              <a:rPr lang="fr-FR" sz="1400" strike="sngStrike" dirty="0" smtClean="0">
                <a:solidFill>
                  <a:srgbClr val="FF0000"/>
                </a:solidFill>
              </a:rPr>
              <a:t>Taureau </a:t>
            </a:r>
            <a:r>
              <a:rPr lang="fr-FR" sz="1400" strike="sngStrike" dirty="0" err="1" smtClean="0">
                <a:solidFill>
                  <a:srgbClr val="FF0000"/>
                </a:solidFill>
              </a:rPr>
              <a:t>TESTEUR</a:t>
            </a:r>
            <a:r>
              <a:rPr lang="fr-FR" sz="1400" strike="sngStrike" baseline="-25000" dirty="0" err="1" smtClean="0">
                <a:solidFill>
                  <a:srgbClr val="FF0000"/>
                </a:solidFill>
              </a:rPr>
              <a:t>f</a:t>
            </a:r>
            <a:r>
              <a:rPr lang="fr-FR" sz="1400" strike="sngStrike" dirty="0" smtClean="0">
                <a:solidFill>
                  <a:srgbClr val="FF0000"/>
                </a:solidFill>
              </a:rPr>
              <a:t> : taureau utilisé pour inséminer la femelle</a:t>
            </a:r>
          </a:p>
          <a:p>
            <a:r>
              <a:rPr lang="fr-FR" sz="1400" dirty="0" err="1" smtClean="0"/>
              <a:t>SEXEMB</a:t>
            </a:r>
            <a:r>
              <a:rPr lang="fr-FR" sz="1400" baseline="-25000" dirty="0" err="1" smtClean="0"/>
              <a:t>pp</a:t>
            </a:r>
            <a:r>
              <a:rPr lang="fr-FR" sz="1400" dirty="0" smtClean="0"/>
              <a:t> : sexe du petit produit de la femelle</a:t>
            </a:r>
          </a:p>
          <a:p>
            <a:r>
              <a:rPr lang="fr-FR" sz="1400" dirty="0" err="1" smtClean="0"/>
              <a:t>AGEVEL</a:t>
            </a:r>
            <a:r>
              <a:rPr lang="fr-FR" sz="1400" baseline="-25000" dirty="0" err="1" smtClean="0"/>
              <a:t>f</a:t>
            </a:r>
            <a:r>
              <a:rPr lang="fr-FR" sz="1400" dirty="0" smtClean="0"/>
              <a:t> : âge de la femelle au vêlage en </a:t>
            </a:r>
            <a:r>
              <a:rPr lang="fr-FR" sz="1400" dirty="0" err="1" smtClean="0"/>
              <a:t>covariable</a:t>
            </a:r>
            <a:endParaRPr lang="fr-FR" sz="1400" dirty="0"/>
          </a:p>
          <a:p>
            <a:r>
              <a:rPr lang="fr-FR" sz="1400" dirty="0" err="1">
                <a:solidFill>
                  <a:srgbClr val="FF0000"/>
                </a:solidFill>
              </a:rPr>
              <a:t>E</a:t>
            </a:r>
            <a:r>
              <a:rPr lang="fr-FR" sz="1400" dirty="0" err="1" smtClean="0">
                <a:solidFill>
                  <a:srgbClr val="FF0000"/>
                </a:solidFill>
              </a:rPr>
              <a:t>G</a:t>
            </a:r>
            <a:r>
              <a:rPr lang="fr-FR" sz="1400" baseline="-25000" dirty="0" err="1" smtClean="0">
                <a:solidFill>
                  <a:srgbClr val="FF0000"/>
                </a:solidFill>
              </a:rPr>
              <a:t>f</a:t>
            </a:r>
            <a:r>
              <a:rPr lang="fr-FR" sz="1400" dirty="0" smtClean="0">
                <a:solidFill>
                  <a:srgbClr val="FF0000"/>
                </a:solidFill>
              </a:rPr>
              <a:t> : effet génétique direct de la femelle</a:t>
            </a:r>
          </a:p>
          <a:p>
            <a:r>
              <a:rPr lang="fr-FR" sz="1400" dirty="0" err="1">
                <a:solidFill>
                  <a:srgbClr val="FF0000"/>
                </a:solidFill>
              </a:rPr>
              <a:t>E</a:t>
            </a:r>
            <a:r>
              <a:rPr lang="fr-FR" sz="1400" dirty="0" err="1" smtClean="0">
                <a:solidFill>
                  <a:srgbClr val="FF0000"/>
                </a:solidFill>
              </a:rPr>
              <a:t>G</a:t>
            </a:r>
            <a:r>
              <a:rPr lang="fr-FR" sz="1400" baseline="-25000" dirty="0" err="1" smtClean="0">
                <a:solidFill>
                  <a:srgbClr val="FF0000"/>
                </a:solidFill>
              </a:rPr>
              <a:t>pp</a:t>
            </a:r>
            <a:r>
              <a:rPr lang="fr-FR" sz="1400" dirty="0" smtClean="0">
                <a:solidFill>
                  <a:srgbClr val="FF0000"/>
                </a:solidFill>
              </a:rPr>
              <a:t> : effet génétique direct du petit produit</a:t>
            </a:r>
          </a:p>
          <a:p>
            <a:r>
              <a:rPr lang="fr-FR" sz="1400" dirty="0" err="1" smtClean="0">
                <a:solidFill>
                  <a:srgbClr val="FF0000"/>
                </a:solidFill>
              </a:rPr>
              <a:t>EGM</a:t>
            </a:r>
            <a:r>
              <a:rPr lang="fr-FR" sz="1400" baseline="-25000" dirty="0" err="1" smtClean="0">
                <a:solidFill>
                  <a:srgbClr val="FF0000"/>
                </a:solidFill>
              </a:rPr>
              <a:t>f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>
                <a:solidFill>
                  <a:srgbClr val="FF0000"/>
                </a:solidFill>
              </a:rPr>
              <a:t>: effet génétique </a:t>
            </a:r>
            <a:r>
              <a:rPr lang="fr-FR" sz="1400" dirty="0" smtClean="0">
                <a:solidFill>
                  <a:srgbClr val="FF0000"/>
                </a:solidFill>
              </a:rPr>
              <a:t>maternel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</a:t>
            </a:r>
            <a:r>
              <a:rPr lang="fr-FR" dirty="0" smtClean="0"/>
              <a:t>vêlage </a:t>
            </a:r>
            <a:r>
              <a:rPr lang="fr-FR" dirty="0"/>
              <a:t>(</a:t>
            </a:r>
            <a:r>
              <a:rPr lang="fr-FR" dirty="0" err="1" smtClean="0"/>
              <a:t>multicaractère</a:t>
            </a:r>
            <a:r>
              <a:rPr lang="fr-FR" dirty="0" smtClean="0"/>
              <a:t>) </a:t>
            </a:r>
            <a:r>
              <a:rPr lang="fr-FR" dirty="0" smtClean="0">
                <a:solidFill>
                  <a:srgbClr val="FF0000"/>
                </a:solidFill>
              </a:rPr>
              <a:t>– modèle animal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3900" y="351980"/>
            <a:ext cx="1203900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Croissance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9820" y="350365"/>
            <a:ext cx="1395496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Morphologie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3067" y="350364"/>
            <a:ext cx="940269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Fertilité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4154" y="350364"/>
            <a:ext cx="804672" cy="4272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Vêlage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8021981" y="350364"/>
            <a:ext cx="520891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Lait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69087" y="350364"/>
            <a:ext cx="1018382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Pointage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6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dirty="0" err="1" smtClean="0"/>
              <a:t>Y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dirty="0" err="1" smtClean="0"/>
              <a:t>GRP_VELA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ZONE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TESTEUR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 smtClean="0"/>
              <a:t>SEXEMB</a:t>
            </a:r>
            <a:r>
              <a:rPr lang="fr-FR" baseline="-25000" dirty="0" err="1" smtClean="0"/>
              <a:t>pp</a:t>
            </a:r>
            <a:r>
              <a:rPr lang="fr-FR" dirty="0" smtClean="0"/>
              <a:t> + </a:t>
            </a:r>
            <a:r>
              <a:rPr lang="fr-FR" dirty="0" err="1" smtClean="0"/>
              <a:t>DIFFICUL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 smtClean="0"/>
              <a:t>AGEVEL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/>
              <a:t>E</a:t>
            </a:r>
            <a:r>
              <a:rPr lang="fr-FR" dirty="0" err="1" smtClean="0"/>
              <a:t>G</a:t>
            </a:r>
            <a:r>
              <a:rPr lang="fr-FR" baseline="-25000" dirty="0" err="1" smtClean="0"/>
              <a:t>p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résiduelle</a:t>
            </a:r>
            <a:r>
              <a:rPr lang="fr-FR" baseline="-25000" dirty="0" err="1" smtClean="0"/>
              <a:t>f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Avec :</a:t>
            </a:r>
          </a:p>
          <a:p>
            <a:r>
              <a:rPr lang="fr-FR" dirty="0" err="1" smtClean="0"/>
              <a:t>Y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viabilité du petit produit à 6 mois</a:t>
            </a:r>
          </a:p>
          <a:p>
            <a:r>
              <a:rPr lang="fr-FR" dirty="0" err="1" smtClean="0"/>
              <a:t>GRP_VELA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combinaison de la série + groupe de contemporain intra-série </a:t>
            </a:r>
          </a:p>
          <a:p>
            <a:r>
              <a:rPr lang="fr-FR" dirty="0" err="1" smtClean="0"/>
              <a:t>ZONE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zone de naissance </a:t>
            </a:r>
            <a:r>
              <a:rPr lang="fr-FR" dirty="0" smtClean="0"/>
              <a:t>de la femelle</a:t>
            </a:r>
            <a:endParaRPr lang="fr-FR" dirty="0"/>
          </a:p>
          <a:p>
            <a:r>
              <a:rPr lang="fr-FR" dirty="0" smtClean="0"/>
              <a:t>Taureau </a:t>
            </a:r>
            <a:r>
              <a:rPr lang="fr-FR" dirty="0" err="1" smtClean="0"/>
              <a:t>TESTEUR</a:t>
            </a:r>
            <a:r>
              <a:rPr lang="fr-FR" baseline="-25000" dirty="0" err="1" smtClean="0"/>
              <a:t>f</a:t>
            </a:r>
            <a:r>
              <a:rPr lang="fr-FR" dirty="0" smtClean="0"/>
              <a:t> : taureau utilisé pour inséminer la femelle</a:t>
            </a:r>
          </a:p>
          <a:p>
            <a:r>
              <a:rPr lang="fr-FR" dirty="0" err="1" smtClean="0"/>
              <a:t>SEXEMB</a:t>
            </a:r>
            <a:r>
              <a:rPr lang="fr-FR" baseline="-25000" dirty="0" err="1" smtClean="0"/>
              <a:t>pp</a:t>
            </a:r>
            <a:r>
              <a:rPr lang="fr-FR" dirty="0" smtClean="0"/>
              <a:t> : sexe du petit produit de la femelle</a:t>
            </a:r>
          </a:p>
          <a:p>
            <a:r>
              <a:rPr lang="fr-FR" dirty="0" err="1" smtClean="0"/>
              <a:t>DIFFICUL</a:t>
            </a:r>
            <a:r>
              <a:rPr lang="fr-FR" baseline="-25000" dirty="0" err="1" smtClean="0"/>
              <a:t>f</a:t>
            </a:r>
            <a:r>
              <a:rPr lang="fr-FR" dirty="0" smtClean="0"/>
              <a:t> : note de difficulté de vêlage</a:t>
            </a:r>
          </a:p>
          <a:p>
            <a:r>
              <a:rPr lang="fr-FR" dirty="0" err="1" smtClean="0"/>
              <a:t>AGEVEL</a:t>
            </a:r>
            <a:r>
              <a:rPr lang="fr-FR" baseline="-25000" dirty="0" err="1" smtClean="0"/>
              <a:t>f</a:t>
            </a:r>
            <a:r>
              <a:rPr lang="fr-FR" dirty="0" smtClean="0"/>
              <a:t> : âge de la femelle au vêlage en </a:t>
            </a:r>
            <a:r>
              <a:rPr lang="fr-FR" dirty="0" err="1" smtClean="0"/>
              <a:t>covariable</a:t>
            </a:r>
            <a:endParaRPr lang="fr-FR" dirty="0"/>
          </a:p>
          <a:p>
            <a:r>
              <a:rPr lang="fr-FR" dirty="0" err="1"/>
              <a:t>E</a:t>
            </a:r>
            <a:r>
              <a:rPr lang="fr-FR" dirty="0" err="1" smtClean="0"/>
              <a:t>G</a:t>
            </a:r>
            <a:r>
              <a:rPr lang="fr-FR" baseline="-25000" dirty="0" err="1" smtClean="0"/>
              <a:t>p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effet </a:t>
            </a:r>
            <a:r>
              <a:rPr lang="fr-FR" dirty="0"/>
              <a:t>génétique </a:t>
            </a:r>
            <a:r>
              <a:rPr lang="fr-FR" dirty="0" smtClean="0"/>
              <a:t>du père testé de </a:t>
            </a:r>
            <a:r>
              <a:rPr lang="fr-FR" dirty="0"/>
              <a:t>la </a:t>
            </a:r>
            <a:r>
              <a:rPr lang="fr-FR" dirty="0" smtClean="0"/>
              <a:t>femelle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</a:t>
            </a:r>
            <a:r>
              <a:rPr lang="fr-FR" dirty="0" smtClean="0"/>
              <a:t>mortalité (</a:t>
            </a:r>
            <a:r>
              <a:rPr lang="fr-FR" dirty="0" err="1" smtClean="0"/>
              <a:t>unicaractère</a:t>
            </a:r>
            <a:r>
              <a:rPr lang="fr-FR" dirty="0" smtClean="0"/>
              <a:t>) – modèle père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783900" y="351980"/>
            <a:ext cx="1203900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Croissance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9820" y="350365"/>
            <a:ext cx="1395496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Morphologie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3067" y="350364"/>
            <a:ext cx="940269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Fertilité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4154" y="350364"/>
            <a:ext cx="804672" cy="4272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Vêlage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8021981" y="350364"/>
            <a:ext cx="520891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Lait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69087" y="350364"/>
            <a:ext cx="1018382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Pointage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56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4398" y="2152996"/>
            <a:ext cx="11371202" cy="428105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dirty="0" err="1" smtClean="0"/>
              <a:t>Y</a:t>
            </a:r>
            <a:r>
              <a:rPr lang="fr-FR" baseline="-25000" dirty="0" err="1" smtClean="0"/>
              <a:t>pp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dirty="0" err="1" smtClean="0"/>
              <a:t>GRP_VELA</a:t>
            </a:r>
            <a:r>
              <a:rPr lang="fr-FR" baseline="-25000" dirty="0" err="1" smtClean="0"/>
              <a:t>pp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ZONE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strike="sngStrike" dirty="0" err="1" smtClean="0">
                <a:solidFill>
                  <a:srgbClr val="FF0000"/>
                </a:solidFill>
              </a:rPr>
              <a:t>TESTEUR</a:t>
            </a:r>
            <a:r>
              <a:rPr lang="fr-FR" strike="sngStrike" baseline="-25000" dirty="0" err="1" smtClean="0">
                <a:solidFill>
                  <a:srgbClr val="FF0000"/>
                </a:solidFill>
              </a:rPr>
              <a:t>g</a:t>
            </a:r>
            <a:r>
              <a:rPr lang="fr-FR" dirty="0" smtClean="0"/>
              <a:t> + </a:t>
            </a:r>
            <a:r>
              <a:rPr lang="fr-FR" dirty="0" err="1" smtClean="0"/>
              <a:t>SEXEMB</a:t>
            </a:r>
            <a:r>
              <a:rPr lang="fr-FR" baseline="-25000" dirty="0" err="1" smtClean="0"/>
              <a:t>pp</a:t>
            </a:r>
            <a:r>
              <a:rPr lang="fr-FR" dirty="0" smtClean="0"/>
              <a:t> + </a:t>
            </a:r>
            <a:r>
              <a:rPr lang="fr-FR" dirty="0" err="1" smtClean="0"/>
              <a:t>DIFFICUL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 smtClean="0"/>
              <a:t>AGEVEL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>
                <a:solidFill>
                  <a:srgbClr val="FF0000"/>
                </a:solidFill>
              </a:rPr>
              <a:t>E</a:t>
            </a:r>
            <a:r>
              <a:rPr lang="fr-FR" dirty="0" err="1" smtClean="0">
                <a:solidFill>
                  <a:srgbClr val="FF0000"/>
                </a:solidFill>
              </a:rPr>
              <a:t>G</a:t>
            </a:r>
            <a:r>
              <a:rPr lang="fr-FR" baseline="-25000" dirty="0" err="1" smtClean="0">
                <a:solidFill>
                  <a:srgbClr val="FF0000"/>
                </a:solidFill>
              </a:rPr>
              <a:t>pp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>
                <a:solidFill>
                  <a:srgbClr val="FF0000"/>
                </a:solidFill>
              </a:rPr>
              <a:t>EGM</a:t>
            </a:r>
            <a:r>
              <a:rPr lang="fr-FR" baseline="-25000" dirty="0" err="1" smtClean="0">
                <a:solidFill>
                  <a:srgbClr val="FF0000"/>
                </a:solidFill>
              </a:rPr>
              <a:t>f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résiduelle</a:t>
            </a:r>
            <a:r>
              <a:rPr lang="fr-FR" baseline="-25000" dirty="0" err="1" smtClean="0"/>
              <a:t>pp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Avec :</a:t>
            </a:r>
          </a:p>
          <a:p>
            <a:r>
              <a:rPr lang="fr-FR" dirty="0" err="1" smtClean="0"/>
              <a:t>Y</a:t>
            </a:r>
            <a:r>
              <a:rPr lang="fr-FR" baseline="-25000" dirty="0" err="1" smtClean="0"/>
              <a:t>pp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viabilité du petit produit à 6 mois</a:t>
            </a:r>
          </a:p>
          <a:p>
            <a:r>
              <a:rPr lang="fr-FR" dirty="0" err="1" smtClean="0"/>
              <a:t>GRP_VELA</a:t>
            </a:r>
            <a:r>
              <a:rPr lang="fr-FR" baseline="-25000" dirty="0" err="1" smtClean="0"/>
              <a:t>pp</a:t>
            </a:r>
            <a:r>
              <a:rPr lang="fr-FR" dirty="0" smtClean="0"/>
              <a:t> </a:t>
            </a:r>
            <a:r>
              <a:rPr lang="fr-FR" dirty="0"/>
              <a:t>: combinaison de la série + groupe de contemporain intra-série </a:t>
            </a:r>
          </a:p>
          <a:p>
            <a:r>
              <a:rPr lang="fr-FR" dirty="0" err="1" smtClean="0"/>
              <a:t>ZONE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zone de naissance </a:t>
            </a:r>
            <a:r>
              <a:rPr lang="fr-FR" dirty="0" smtClean="0"/>
              <a:t>de la </a:t>
            </a:r>
            <a:r>
              <a:rPr lang="fr-FR" dirty="0" smtClean="0"/>
              <a:t>femelle</a:t>
            </a:r>
            <a:endParaRPr lang="fr-FR" dirty="0"/>
          </a:p>
          <a:p>
            <a:r>
              <a:rPr lang="fr-FR" strike="sngStrike" dirty="0" smtClean="0">
                <a:solidFill>
                  <a:srgbClr val="FF0000"/>
                </a:solidFill>
              </a:rPr>
              <a:t>Taureau </a:t>
            </a:r>
            <a:r>
              <a:rPr lang="fr-FR" strike="sngStrike" dirty="0" err="1" smtClean="0">
                <a:solidFill>
                  <a:srgbClr val="FF0000"/>
                </a:solidFill>
              </a:rPr>
              <a:t>TESTEUR</a:t>
            </a:r>
            <a:r>
              <a:rPr lang="fr-FR" strike="sngStrike" baseline="-25000" dirty="0" err="1" smtClean="0">
                <a:solidFill>
                  <a:srgbClr val="FF0000"/>
                </a:solidFill>
              </a:rPr>
              <a:t>g</a:t>
            </a:r>
            <a:r>
              <a:rPr lang="fr-FR" strike="sngStrike" dirty="0" smtClean="0">
                <a:solidFill>
                  <a:srgbClr val="FF0000"/>
                </a:solidFill>
              </a:rPr>
              <a:t> : taureau utilisé pour inséminer la génisse</a:t>
            </a:r>
          </a:p>
          <a:p>
            <a:r>
              <a:rPr lang="fr-FR" dirty="0" err="1" smtClean="0"/>
              <a:t>SEXEMB</a:t>
            </a:r>
            <a:r>
              <a:rPr lang="fr-FR" baseline="-25000" dirty="0" err="1" smtClean="0"/>
              <a:t>pp</a:t>
            </a:r>
            <a:r>
              <a:rPr lang="fr-FR" dirty="0" smtClean="0"/>
              <a:t> : </a:t>
            </a:r>
            <a:r>
              <a:rPr lang="fr-FR" dirty="0"/>
              <a:t>sexe du petit produit de la </a:t>
            </a:r>
            <a:r>
              <a:rPr lang="fr-FR" dirty="0" smtClean="0"/>
              <a:t>femelle</a:t>
            </a:r>
            <a:endParaRPr lang="fr-FR" dirty="0" smtClean="0"/>
          </a:p>
          <a:p>
            <a:r>
              <a:rPr lang="fr-FR" dirty="0" err="1" smtClean="0"/>
              <a:t>DIFFICUL</a:t>
            </a:r>
            <a:r>
              <a:rPr lang="fr-FR" baseline="-25000" dirty="0" err="1" smtClean="0"/>
              <a:t>f</a:t>
            </a:r>
            <a:r>
              <a:rPr lang="fr-FR" dirty="0" smtClean="0"/>
              <a:t> : note de difficulté de vêlage</a:t>
            </a:r>
          </a:p>
          <a:p>
            <a:r>
              <a:rPr lang="fr-FR" dirty="0" err="1" smtClean="0"/>
              <a:t>AGEVEL</a:t>
            </a:r>
            <a:r>
              <a:rPr lang="fr-FR" baseline="-25000" dirty="0" err="1" smtClean="0"/>
              <a:t>f</a:t>
            </a:r>
            <a:r>
              <a:rPr lang="fr-FR" dirty="0" smtClean="0"/>
              <a:t> : âge de la génisse au vêlage en </a:t>
            </a:r>
            <a:r>
              <a:rPr lang="fr-FR" dirty="0" err="1" smtClean="0"/>
              <a:t>covariable</a:t>
            </a:r>
            <a:endParaRPr lang="fr-FR" dirty="0"/>
          </a:p>
          <a:p>
            <a:r>
              <a:rPr lang="fr-FR" dirty="0" err="1">
                <a:solidFill>
                  <a:srgbClr val="FF0000"/>
                </a:solidFill>
              </a:rPr>
              <a:t>E</a:t>
            </a:r>
            <a:r>
              <a:rPr lang="fr-FR" dirty="0" err="1" smtClean="0">
                <a:solidFill>
                  <a:srgbClr val="FF0000"/>
                </a:solidFill>
              </a:rPr>
              <a:t>G</a:t>
            </a:r>
            <a:r>
              <a:rPr lang="fr-FR" baseline="-25000" dirty="0" err="1" smtClean="0">
                <a:solidFill>
                  <a:srgbClr val="FF0000"/>
                </a:solidFill>
              </a:rPr>
              <a:t>pp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: </a:t>
            </a:r>
            <a:r>
              <a:rPr lang="fr-FR" dirty="0" smtClean="0">
                <a:solidFill>
                  <a:srgbClr val="FF0000"/>
                </a:solidFill>
              </a:rPr>
              <a:t>effet génétique direct </a:t>
            </a:r>
            <a:r>
              <a:rPr lang="fr-FR" dirty="0">
                <a:solidFill>
                  <a:srgbClr val="FF0000"/>
                </a:solidFill>
              </a:rPr>
              <a:t>du veau</a:t>
            </a:r>
          </a:p>
          <a:p>
            <a:r>
              <a:rPr lang="fr-FR" dirty="0" err="1" smtClean="0">
                <a:solidFill>
                  <a:srgbClr val="FF0000"/>
                </a:solidFill>
              </a:rPr>
              <a:t>EGM</a:t>
            </a:r>
            <a:r>
              <a:rPr lang="fr-FR" baseline="-25000" dirty="0" err="1" smtClean="0">
                <a:solidFill>
                  <a:srgbClr val="FF0000"/>
                </a:solidFill>
              </a:rPr>
              <a:t>f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: effet génétique </a:t>
            </a:r>
            <a:r>
              <a:rPr lang="fr-FR" dirty="0" smtClean="0">
                <a:solidFill>
                  <a:srgbClr val="FF0000"/>
                </a:solidFill>
              </a:rPr>
              <a:t>maternel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</a:t>
            </a:r>
            <a:r>
              <a:rPr lang="fr-FR" dirty="0" smtClean="0"/>
              <a:t>mortalité (</a:t>
            </a:r>
            <a:r>
              <a:rPr lang="fr-FR" dirty="0" err="1" smtClean="0"/>
              <a:t>unicaractère</a:t>
            </a:r>
            <a:r>
              <a:rPr lang="fr-FR" dirty="0" smtClean="0"/>
              <a:t>) </a:t>
            </a:r>
            <a:r>
              <a:rPr lang="fr-FR" dirty="0" smtClean="0">
                <a:solidFill>
                  <a:srgbClr val="FF0000"/>
                </a:solidFill>
              </a:rPr>
              <a:t>– modèle animal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3900" y="351980"/>
            <a:ext cx="1203900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Croissance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9820" y="350365"/>
            <a:ext cx="1395496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Morphologie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3067" y="350364"/>
            <a:ext cx="940269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Fertilité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4154" y="350364"/>
            <a:ext cx="804672" cy="4272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Vêlage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8021981" y="350364"/>
            <a:ext cx="520891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Lait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69087" y="350364"/>
            <a:ext cx="1018382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Pointage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0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dirty="0" err="1" smtClean="0"/>
              <a:t>Y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dirty="0" err="1" smtClean="0"/>
              <a:t>GRP_ALLA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ZONE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TESTEUR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 smtClean="0"/>
              <a:t>SEXE_ALL</a:t>
            </a:r>
            <a:r>
              <a:rPr lang="fr-FR" baseline="-25000" dirty="0" err="1" smtClean="0"/>
              <a:t>pp</a:t>
            </a:r>
            <a:r>
              <a:rPr lang="fr-FR" dirty="0" smtClean="0"/>
              <a:t> + </a:t>
            </a:r>
            <a:r>
              <a:rPr lang="fr-FR" dirty="0" err="1" smtClean="0"/>
              <a:t>DIFFICUL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 smtClean="0"/>
              <a:t>STD_CONT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 smtClean="0"/>
              <a:t>AGEVEL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/>
              <a:t>E</a:t>
            </a:r>
            <a:r>
              <a:rPr lang="fr-FR" dirty="0" err="1" smtClean="0"/>
              <a:t>G</a:t>
            </a:r>
            <a:r>
              <a:rPr lang="fr-FR" baseline="-25000" dirty="0" err="1" smtClean="0"/>
              <a:t>p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résiduelle</a:t>
            </a:r>
            <a:r>
              <a:rPr lang="fr-FR" baseline="-25000" dirty="0" err="1" smtClean="0"/>
              <a:t>f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Avec </a:t>
            </a:r>
            <a:r>
              <a:rPr lang="fr-FR" dirty="0"/>
              <a:t>:</a:t>
            </a:r>
          </a:p>
          <a:p>
            <a:r>
              <a:rPr lang="fr-FR" dirty="0" err="1" smtClean="0"/>
              <a:t>Y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production laitière de la femelle</a:t>
            </a:r>
            <a:endParaRPr lang="fr-FR" dirty="0"/>
          </a:p>
          <a:p>
            <a:r>
              <a:rPr lang="fr-FR" dirty="0" err="1" smtClean="0"/>
              <a:t>GRP_ALLA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combinaison de la série + lot de conduite mère-veau intra-série </a:t>
            </a:r>
            <a:endParaRPr lang="fr-FR" dirty="0" smtClean="0"/>
          </a:p>
          <a:p>
            <a:r>
              <a:rPr lang="fr-FR" dirty="0" err="1" smtClean="0"/>
              <a:t>ZONE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zone de naissance </a:t>
            </a:r>
            <a:r>
              <a:rPr lang="fr-FR" dirty="0" smtClean="0"/>
              <a:t>de la femelle</a:t>
            </a:r>
            <a:endParaRPr lang="fr-FR" dirty="0"/>
          </a:p>
          <a:p>
            <a:r>
              <a:rPr lang="fr-FR" dirty="0" smtClean="0"/>
              <a:t>Taureau </a:t>
            </a:r>
            <a:r>
              <a:rPr lang="fr-FR" dirty="0" err="1" smtClean="0"/>
              <a:t>TESTEUR</a:t>
            </a:r>
            <a:r>
              <a:rPr lang="fr-FR" baseline="-25000" dirty="0" err="1" smtClean="0"/>
              <a:t>f</a:t>
            </a:r>
            <a:r>
              <a:rPr lang="fr-FR" dirty="0" smtClean="0"/>
              <a:t> : taureau utilisé pour inséminer la femelle</a:t>
            </a:r>
          </a:p>
          <a:p>
            <a:r>
              <a:rPr lang="fr-FR" dirty="0" err="1" smtClean="0"/>
              <a:t>SEXE_ALL</a:t>
            </a:r>
            <a:r>
              <a:rPr lang="fr-FR" baseline="-25000" dirty="0" err="1" smtClean="0"/>
              <a:t>pp</a:t>
            </a:r>
            <a:r>
              <a:rPr lang="fr-FR" dirty="0" smtClean="0"/>
              <a:t> : sexe du petit produit</a:t>
            </a:r>
          </a:p>
          <a:p>
            <a:r>
              <a:rPr lang="fr-FR" dirty="0" err="1" smtClean="0"/>
              <a:t>DIFFICUL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note de difficulté de </a:t>
            </a:r>
            <a:r>
              <a:rPr lang="fr-FR" dirty="0" smtClean="0"/>
              <a:t>vêlage</a:t>
            </a:r>
          </a:p>
          <a:p>
            <a:r>
              <a:rPr lang="fr-FR" dirty="0" err="1" smtClean="0"/>
              <a:t>STD_CONT</a:t>
            </a:r>
            <a:r>
              <a:rPr lang="fr-FR" baseline="-25000" dirty="0" err="1" smtClean="0"/>
              <a:t>f</a:t>
            </a:r>
            <a:r>
              <a:rPr lang="fr-FR" dirty="0" smtClean="0"/>
              <a:t> : écart </a:t>
            </a:r>
            <a:r>
              <a:rPr lang="fr-FR" dirty="0"/>
              <a:t>entre le contrôle laitier et la mise bas en </a:t>
            </a:r>
            <a:r>
              <a:rPr lang="fr-FR" dirty="0" err="1" smtClean="0"/>
              <a:t>covariable</a:t>
            </a:r>
            <a:endParaRPr lang="fr-FR" dirty="0"/>
          </a:p>
          <a:p>
            <a:r>
              <a:rPr lang="fr-FR" dirty="0" err="1" smtClean="0"/>
              <a:t>AGEVEL</a:t>
            </a:r>
            <a:r>
              <a:rPr lang="fr-FR" baseline="-25000" dirty="0" err="1" smtClean="0"/>
              <a:t>f</a:t>
            </a:r>
            <a:r>
              <a:rPr lang="fr-FR" dirty="0" smtClean="0"/>
              <a:t> : âge de la femelle au vêlage en </a:t>
            </a:r>
            <a:r>
              <a:rPr lang="fr-FR" dirty="0" err="1" smtClean="0"/>
              <a:t>covariable</a:t>
            </a:r>
            <a:endParaRPr lang="fr-FR" dirty="0"/>
          </a:p>
          <a:p>
            <a:r>
              <a:rPr lang="fr-FR" dirty="0" err="1"/>
              <a:t>E</a:t>
            </a:r>
            <a:r>
              <a:rPr lang="fr-FR" dirty="0" err="1" smtClean="0"/>
              <a:t>G</a:t>
            </a:r>
            <a:r>
              <a:rPr lang="fr-FR" baseline="-25000" dirty="0" err="1" smtClean="0"/>
              <a:t>p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effet </a:t>
            </a:r>
            <a:r>
              <a:rPr lang="fr-FR" dirty="0"/>
              <a:t>génétique </a:t>
            </a:r>
            <a:r>
              <a:rPr lang="fr-FR" dirty="0" smtClean="0"/>
              <a:t>du père testé de </a:t>
            </a:r>
            <a:r>
              <a:rPr lang="fr-FR" dirty="0"/>
              <a:t>la </a:t>
            </a:r>
            <a:r>
              <a:rPr lang="fr-FR" dirty="0" smtClean="0"/>
              <a:t>femelle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</a:t>
            </a:r>
            <a:r>
              <a:rPr lang="fr-FR" dirty="0" smtClean="0"/>
              <a:t>lait (</a:t>
            </a:r>
            <a:r>
              <a:rPr lang="fr-FR" dirty="0" err="1" smtClean="0"/>
              <a:t>unicaractère</a:t>
            </a:r>
            <a:r>
              <a:rPr lang="fr-FR" dirty="0" smtClean="0"/>
              <a:t>) – modèle père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783900" y="351980"/>
            <a:ext cx="1203900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Croissance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9820" y="350365"/>
            <a:ext cx="1395496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Morphologie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33067" y="350364"/>
            <a:ext cx="940269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Fertilité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74154" y="350364"/>
            <a:ext cx="804672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Vêlage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21981" y="350364"/>
            <a:ext cx="520891" cy="4272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Lait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8769087" y="350364"/>
            <a:ext cx="1018382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Pointage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5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4398" y="2128058"/>
            <a:ext cx="11371202" cy="428936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fr-FR" sz="3300" dirty="0" err="1" smtClean="0"/>
              <a:t>Y</a:t>
            </a:r>
            <a:r>
              <a:rPr lang="fr-FR" sz="3300" baseline="-25000" dirty="0" err="1" smtClean="0"/>
              <a:t>f</a:t>
            </a:r>
            <a:r>
              <a:rPr lang="fr-FR" sz="3300" dirty="0" smtClean="0"/>
              <a:t> </a:t>
            </a:r>
            <a:r>
              <a:rPr lang="fr-FR" sz="3300" dirty="0"/>
              <a:t>= </a:t>
            </a:r>
            <a:r>
              <a:rPr lang="fr-FR" sz="3300" dirty="0" err="1" smtClean="0"/>
              <a:t>GRP_ALLA</a:t>
            </a:r>
            <a:r>
              <a:rPr lang="fr-FR" sz="3300" baseline="-25000" dirty="0" err="1" smtClean="0"/>
              <a:t>f</a:t>
            </a:r>
            <a:r>
              <a:rPr lang="fr-FR" sz="3300" dirty="0" smtClean="0"/>
              <a:t> </a:t>
            </a:r>
            <a:r>
              <a:rPr lang="fr-FR" sz="3300" dirty="0"/>
              <a:t>+ </a:t>
            </a:r>
            <a:r>
              <a:rPr lang="fr-FR" sz="3300" dirty="0" err="1" smtClean="0"/>
              <a:t>ZONE</a:t>
            </a:r>
            <a:r>
              <a:rPr lang="fr-FR" sz="3300" baseline="-25000" dirty="0" err="1" smtClean="0"/>
              <a:t>f</a:t>
            </a:r>
            <a:r>
              <a:rPr lang="fr-FR" sz="3300" dirty="0" smtClean="0"/>
              <a:t> </a:t>
            </a:r>
            <a:r>
              <a:rPr lang="fr-FR" sz="3300" dirty="0"/>
              <a:t>+ </a:t>
            </a:r>
            <a:r>
              <a:rPr lang="fr-FR" sz="3300" strike="sngStrike" dirty="0" err="1" smtClean="0">
                <a:solidFill>
                  <a:srgbClr val="FF0000"/>
                </a:solidFill>
              </a:rPr>
              <a:t>TESTEUR</a:t>
            </a:r>
            <a:r>
              <a:rPr lang="fr-FR" sz="3300" strike="sngStrike" baseline="-25000" dirty="0" err="1" smtClean="0">
                <a:solidFill>
                  <a:srgbClr val="FF0000"/>
                </a:solidFill>
              </a:rPr>
              <a:t>f</a:t>
            </a:r>
            <a:r>
              <a:rPr lang="fr-FR" sz="3300" dirty="0" smtClean="0"/>
              <a:t> + </a:t>
            </a:r>
            <a:r>
              <a:rPr lang="fr-FR" sz="3300" dirty="0" err="1" smtClean="0"/>
              <a:t>SEXE_ALL</a:t>
            </a:r>
            <a:r>
              <a:rPr lang="fr-FR" sz="3300" baseline="-25000" dirty="0" err="1" smtClean="0"/>
              <a:t>pp</a:t>
            </a:r>
            <a:r>
              <a:rPr lang="fr-FR" sz="3300" dirty="0" smtClean="0"/>
              <a:t> + </a:t>
            </a:r>
            <a:r>
              <a:rPr lang="fr-FR" sz="3300" dirty="0" err="1" smtClean="0"/>
              <a:t>DIFFICUL</a:t>
            </a:r>
            <a:r>
              <a:rPr lang="fr-FR" sz="3300" baseline="-25000" dirty="0" err="1" smtClean="0"/>
              <a:t>f</a:t>
            </a:r>
            <a:r>
              <a:rPr lang="fr-FR" sz="3300" dirty="0" smtClean="0"/>
              <a:t> + </a:t>
            </a:r>
            <a:r>
              <a:rPr lang="fr-FR" sz="3300" dirty="0" err="1" smtClean="0"/>
              <a:t>STD_CONT</a:t>
            </a:r>
            <a:r>
              <a:rPr lang="fr-FR" sz="3300" baseline="-25000" dirty="0" err="1" smtClean="0"/>
              <a:t>f</a:t>
            </a:r>
            <a:r>
              <a:rPr lang="fr-FR" sz="3300" dirty="0" smtClean="0"/>
              <a:t> + </a:t>
            </a:r>
            <a:r>
              <a:rPr lang="fr-FR" sz="3300" dirty="0" err="1" smtClean="0"/>
              <a:t>AGEVEL</a:t>
            </a:r>
            <a:r>
              <a:rPr lang="fr-FR" sz="3300" baseline="-25000" dirty="0" err="1" smtClean="0"/>
              <a:t>f</a:t>
            </a:r>
            <a:r>
              <a:rPr lang="fr-FR" sz="3300" dirty="0" smtClean="0"/>
              <a:t> + </a:t>
            </a:r>
            <a:r>
              <a:rPr lang="fr-FR" sz="3300" dirty="0" err="1">
                <a:solidFill>
                  <a:srgbClr val="FF0000"/>
                </a:solidFill>
              </a:rPr>
              <a:t>E</a:t>
            </a:r>
            <a:r>
              <a:rPr lang="fr-FR" sz="3300" dirty="0" err="1" smtClean="0">
                <a:solidFill>
                  <a:srgbClr val="FF0000"/>
                </a:solidFill>
              </a:rPr>
              <a:t>G</a:t>
            </a:r>
            <a:r>
              <a:rPr lang="fr-FR" sz="3300" baseline="-25000" dirty="0" err="1" smtClean="0">
                <a:solidFill>
                  <a:srgbClr val="FF0000"/>
                </a:solidFill>
              </a:rPr>
              <a:t>f</a:t>
            </a:r>
            <a:r>
              <a:rPr lang="fr-FR" sz="3300" dirty="0" smtClean="0"/>
              <a:t> + </a:t>
            </a:r>
            <a:r>
              <a:rPr lang="fr-FR" sz="3300" dirty="0" err="1" smtClean="0"/>
              <a:t>résiduelle</a:t>
            </a:r>
            <a:r>
              <a:rPr lang="fr-FR" sz="3300" baseline="-25000" dirty="0" err="1" smtClean="0"/>
              <a:t>f</a:t>
            </a:r>
            <a:endParaRPr lang="fr-FR" sz="3300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Avec </a:t>
            </a:r>
            <a:r>
              <a:rPr lang="fr-FR" dirty="0"/>
              <a:t>:</a:t>
            </a:r>
          </a:p>
          <a:p>
            <a:r>
              <a:rPr lang="fr-FR" dirty="0" err="1" smtClean="0"/>
              <a:t>Y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production laitière de la femelle</a:t>
            </a:r>
            <a:endParaRPr lang="fr-FR" dirty="0"/>
          </a:p>
          <a:p>
            <a:r>
              <a:rPr lang="fr-FR" dirty="0" err="1" smtClean="0"/>
              <a:t>GRP_ALLA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combinaison de la série + lot de conduite mère-veau intra-série </a:t>
            </a:r>
            <a:endParaRPr lang="fr-FR" dirty="0" smtClean="0"/>
          </a:p>
          <a:p>
            <a:r>
              <a:rPr lang="fr-FR" dirty="0" err="1" smtClean="0"/>
              <a:t>ZONE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zone de naissance </a:t>
            </a:r>
            <a:r>
              <a:rPr lang="fr-FR" dirty="0" smtClean="0"/>
              <a:t>de la femelle</a:t>
            </a:r>
            <a:endParaRPr lang="fr-FR" dirty="0"/>
          </a:p>
          <a:p>
            <a:r>
              <a:rPr lang="fr-FR" strike="sngStrike" dirty="0" smtClean="0">
                <a:solidFill>
                  <a:srgbClr val="FF0000"/>
                </a:solidFill>
              </a:rPr>
              <a:t>Taureau </a:t>
            </a:r>
            <a:r>
              <a:rPr lang="fr-FR" strike="sngStrike" dirty="0" err="1" smtClean="0">
                <a:solidFill>
                  <a:srgbClr val="FF0000"/>
                </a:solidFill>
              </a:rPr>
              <a:t>TESTEUR</a:t>
            </a:r>
            <a:r>
              <a:rPr lang="fr-FR" strike="sngStrike" baseline="-25000" dirty="0" err="1">
                <a:solidFill>
                  <a:srgbClr val="FF0000"/>
                </a:solidFill>
              </a:rPr>
              <a:t>f</a:t>
            </a:r>
            <a:r>
              <a:rPr lang="fr-FR" strike="sngStrike" dirty="0" smtClean="0">
                <a:solidFill>
                  <a:srgbClr val="FF0000"/>
                </a:solidFill>
              </a:rPr>
              <a:t> : taureau utilisé pour inséminer la femelle</a:t>
            </a:r>
          </a:p>
          <a:p>
            <a:r>
              <a:rPr lang="fr-FR" dirty="0" err="1" smtClean="0"/>
              <a:t>SEXE_ALL</a:t>
            </a:r>
            <a:r>
              <a:rPr lang="fr-FR" baseline="-25000" dirty="0" err="1" smtClean="0"/>
              <a:t>pp</a:t>
            </a:r>
            <a:r>
              <a:rPr lang="fr-FR" dirty="0" smtClean="0"/>
              <a:t> : sexe du petit produit</a:t>
            </a:r>
          </a:p>
          <a:p>
            <a:r>
              <a:rPr lang="fr-FR" dirty="0" err="1" smtClean="0"/>
              <a:t>DIFFICUL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note de difficulté de </a:t>
            </a:r>
            <a:r>
              <a:rPr lang="fr-FR" dirty="0" smtClean="0"/>
              <a:t>vêlage</a:t>
            </a:r>
          </a:p>
          <a:p>
            <a:r>
              <a:rPr lang="fr-FR" dirty="0" err="1" smtClean="0"/>
              <a:t>STD_CONT</a:t>
            </a:r>
            <a:r>
              <a:rPr lang="fr-FR" baseline="-25000" dirty="0" err="1" smtClean="0"/>
              <a:t>f</a:t>
            </a:r>
            <a:r>
              <a:rPr lang="fr-FR" dirty="0" smtClean="0"/>
              <a:t> : écart </a:t>
            </a:r>
            <a:r>
              <a:rPr lang="fr-FR" dirty="0"/>
              <a:t>entre le contrôle laitier et la mise bas en </a:t>
            </a:r>
            <a:r>
              <a:rPr lang="fr-FR" dirty="0" err="1" smtClean="0"/>
              <a:t>covariable</a:t>
            </a:r>
            <a:endParaRPr lang="fr-FR" dirty="0"/>
          </a:p>
          <a:p>
            <a:r>
              <a:rPr lang="fr-FR" dirty="0" err="1" smtClean="0"/>
              <a:t>AGEVEL</a:t>
            </a:r>
            <a:r>
              <a:rPr lang="fr-FR" baseline="-25000" dirty="0" err="1" smtClean="0"/>
              <a:t>f</a:t>
            </a:r>
            <a:r>
              <a:rPr lang="fr-FR" dirty="0" smtClean="0"/>
              <a:t> : âge de la femelle au vêlage en </a:t>
            </a:r>
            <a:r>
              <a:rPr lang="fr-FR" dirty="0" err="1" smtClean="0"/>
              <a:t>covariable</a:t>
            </a:r>
            <a:endParaRPr lang="fr-FR" dirty="0"/>
          </a:p>
          <a:p>
            <a:r>
              <a:rPr lang="fr-FR" dirty="0" err="1">
                <a:solidFill>
                  <a:srgbClr val="FF0000"/>
                </a:solidFill>
              </a:rPr>
              <a:t>E</a:t>
            </a:r>
            <a:r>
              <a:rPr lang="fr-FR" dirty="0" err="1" smtClean="0">
                <a:solidFill>
                  <a:srgbClr val="FF0000"/>
                </a:solidFill>
              </a:rPr>
              <a:t>G</a:t>
            </a:r>
            <a:r>
              <a:rPr lang="fr-FR" baseline="-25000" dirty="0" err="1" smtClean="0">
                <a:solidFill>
                  <a:srgbClr val="FF0000"/>
                </a:solidFill>
              </a:rPr>
              <a:t>f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: </a:t>
            </a:r>
            <a:r>
              <a:rPr lang="fr-FR" dirty="0" smtClean="0">
                <a:solidFill>
                  <a:srgbClr val="FF0000"/>
                </a:solidFill>
              </a:rPr>
              <a:t>effet génétique direct </a:t>
            </a:r>
            <a:r>
              <a:rPr lang="fr-FR" dirty="0">
                <a:solidFill>
                  <a:srgbClr val="FF0000"/>
                </a:solidFill>
              </a:rPr>
              <a:t>de la </a:t>
            </a:r>
            <a:r>
              <a:rPr lang="fr-FR" dirty="0" smtClean="0">
                <a:solidFill>
                  <a:srgbClr val="FF0000"/>
                </a:solidFill>
              </a:rPr>
              <a:t>femelle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Evaluation </a:t>
            </a:r>
            <a:r>
              <a:rPr lang="fr-FR" dirty="0" smtClean="0"/>
              <a:t>lait (</a:t>
            </a:r>
            <a:r>
              <a:rPr lang="fr-FR" dirty="0" err="1" smtClean="0"/>
              <a:t>unicaractère</a:t>
            </a:r>
            <a:r>
              <a:rPr lang="fr-FR" dirty="0" smtClean="0"/>
              <a:t>) </a:t>
            </a:r>
            <a:r>
              <a:rPr lang="fr-FR" dirty="0" smtClean="0">
                <a:solidFill>
                  <a:srgbClr val="FF0000"/>
                </a:solidFill>
              </a:rPr>
              <a:t>– modèle animal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3900" y="351980"/>
            <a:ext cx="1203900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Croissance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9820" y="350365"/>
            <a:ext cx="1395496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Morphologie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3067" y="350364"/>
            <a:ext cx="940269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Fertilité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4154" y="350364"/>
            <a:ext cx="804672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Vêlage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1981" y="350364"/>
            <a:ext cx="520891" cy="4272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Lait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8769087" y="350364"/>
            <a:ext cx="1018382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Pointage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5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E0C23BB-E7B1-4ED2-A370-480E8447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différents WP :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6C4B970-B227-4390-A7CE-08808BAF7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084" y="2618264"/>
            <a:ext cx="2578184" cy="3506094"/>
          </a:xfrm>
        </p:spPr>
        <p:txBody>
          <a:bodyPr/>
          <a:lstStyle/>
          <a:p>
            <a:r>
              <a:rPr lang="fr-FR" dirty="0" smtClean="0"/>
              <a:t>WP1 : Expertise et construction du plan d’action</a:t>
            </a:r>
          </a:p>
          <a:p>
            <a:pPr marL="0" indent="0">
              <a:buNone/>
            </a:pPr>
            <a:r>
              <a:rPr lang="fr-FR" dirty="0"/>
              <a:t>Expertise de la situation actuelle </a:t>
            </a:r>
            <a:r>
              <a:rPr lang="fr-FR" dirty="0" smtClean="0"/>
              <a:t>pour </a:t>
            </a:r>
            <a:r>
              <a:rPr lang="fr-FR" dirty="0"/>
              <a:t>avoir un plan d’action clair des WP2 et </a:t>
            </a:r>
            <a:r>
              <a:rPr lang="fr-FR" dirty="0" smtClean="0"/>
              <a:t>WP3. Les tâches sont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T1 : Préparation des données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T2 : Chaine d’évaluation QM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T3 : Chaine évaluation combinée stations - IBOVAL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8AC1A0-DB30-45DF-98AB-14C5CA6A4ED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32330" y="2618264"/>
            <a:ext cx="2586333" cy="3233896"/>
          </a:xfrm>
        </p:spPr>
        <p:txBody>
          <a:bodyPr/>
          <a:lstStyle/>
          <a:p>
            <a:r>
              <a:rPr lang="fr-FR" dirty="0" smtClean="0"/>
              <a:t>WP2 : Evaluation Pilote Single </a:t>
            </a:r>
            <a:r>
              <a:rPr lang="fr-FR" dirty="0" err="1" smtClean="0"/>
              <a:t>Step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Réalisation par l’UMT d’une évaluation Pilote Single </a:t>
            </a:r>
            <a:r>
              <a:rPr lang="fr-FR" dirty="0" err="1"/>
              <a:t>Step</a:t>
            </a:r>
            <a:r>
              <a:rPr lang="fr-FR" dirty="0"/>
              <a:t>, en LIM et BLA, avec passage en modèle animal</a:t>
            </a:r>
            <a:r>
              <a:rPr lang="fr-FR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T1 : Mise en place de l’évaluation Single </a:t>
            </a:r>
            <a:r>
              <a:rPr lang="fr-FR" dirty="0" err="1" smtClean="0"/>
              <a:t>Step</a:t>
            </a: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T2 : Suppression du taureau témoin et diminution du nombre de descendants / taureau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T3 : Transfert et appui à </a:t>
            </a:r>
            <a:r>
              <a:rPr lang="fr-FR" dirty="0" err="1" smtClean="0"/>
              <a:t>GenEval</a:t>
            </a:r>
            <a:endParaRPr lang="fr-FR" dirty="0" smtClean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9DA42A7-0762-4582-BC04-D945A0455F0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3593" y="2618264"/>
            <a:ext cx="2572712" cy="3233896"/>
          </a:xfrm>
        </p:spPr>
        <p:txBody>
          <a:bodyPr/>
          <a:lstStyle/>
          <a:p>
            <a:r>
              <a:rPr lang="fr-FR" dirty="0" smtClean="0"/>
              <a:t>WP3 : Evaluation combinée Stations – IBOVAL</a:t>
            </a:r>
          </a:p>
          <a:p>
            <a:pPr marL="0" indent="0">
              <a:buNone/>
            </a:pPr>
            <a:r>
              <a:rPr lang="fr-FR" dirty="0" smtClean="0"/>
              <a:t>Réalisation par l’UMT d’une évaluation Single </a:t>
            </a:r>
            <a:r>
              <a:rPr lang="fr-FR" dirty="0" err="1" smtClean="0"/>
              <a:t>Step</a:t>
            </a:r>
            <a:r>
              <a:rPr lang="fr-FR" dirty="0" smtClean="0"/>
              <a:t>, en Lim et BLA, combinant les informations IBOVAL et des stations SE, CI, QM et JBS.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000C7BB7-15EE-449A-8631-8C13F919703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97864" y="2618264"/>
            <a:ext cx="2504293" cy="1595039"/>
          </a:xfrm>
        </p:spPr>
        <p:txBody>
          <a:bodyPr/>
          <a:lstStyle/>
          <a:p>
            <a:r>
              <a:rPr lang="fr-FR" dirty="0" smtClean="0"/>
              <a:t>WP4 : Nouveaux caractères</a:t>
            </a:r>
          </a:p>
          <a:p>
            <a:pPr marL="0" indent="0">
              <a:buNone/>
            </a:pPr>
            <a:r>
              <a:rPr lang="fr-FR" dirty="0" err="1" smtClean="0"/>
              <a:t>Phénotypage</a:t>
            </a:r>
            <a:r>
              <a:rPr lang="fr-FR" dirty="0" smtClean="0"/>
              <a:t> de nouveaux caractères et intégration dans les évaluations.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4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dirty="0" err="1" smtClean="0"/>
              <a:t>Y</a:t>
            </a:r>
            <a:r>
              <a:rPr lang="fr-FR" baseline="-25000" dirty="0" err="1" smtClean="0"/>
              <a:t>pp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dirty="0" err="1" smtClean="0"/>
              <a:t>GRP_PESV</a:t>
            </a:r>
            <a:r>
              <a:rPr lang="fr-FR" baseline="-25000" dirty="0" err="1" smtClean="0"/>
              <a:t>pp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ZONE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TESTEUR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 smtClean="0"/>
              <a:t>SEXE_ALL</a:t>
            </a:r>
            <a:r>
              <a:rPr lang="fr-FR" baseline="-25000" dirty="0" err="1" smtClean="0"/>
              <a:t>pp</a:t>
            </a:r>
            <a:r>
              <a:rPr lang="fr-FR" dirty="0" smtClean="0"/>
              <a:t> + </a:t>
            </a:r>
            <a:r>
              <a:rPr lang="fr-FR" dirty="0" err="1" smtClean="0"/>
              <a:t>DIFFICUL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 smtClean="0"/>
              <a:t>AGEVEL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/>
              <a:t>E</a:t>
            </a:r>
            <a:r>
              <a:rPr lang="fr-FR" dirty="0" err="1" smtClean="0"/>
              <a:t>G</a:t>
            </a:r>
            <a:r>
              <a:rPr lang="fr-FR" baseline="-25000" dirty="0" err="1" smtClean="0"/>
              <a:t>gpm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résiduelle</a:t>
            </a:r>
            <a:r>
              <a:rPr lang="fr-FR" baseline="-25000" dirty="0" err="1" smtClean="0"/>
              <a:t>pp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300" dirty="0"/>
              <a:t>Avec :</a:t>
            </a:r>
          </a:p>
          <a:p>
            <a:r>
              <a:rPr lang="fr-FR" sz="2300" dirty="0" err="1" smtClean="0"/>
              <a:t>Y</a:t>
            </a:r>
            <a:r>
              <a:rPr lang="fr-FR" sz="2300" baseline="-25000" dirty="0" err="1" smtClean="0"/>
              <a:t>pp</a:t>
            </a:r>
            <a:r>
              <a:rPr lang="fr-FR" sz="2300" dirty="0" smtClean="0"/>
              <a:t> </a:t>
            </a:r>
            <a:r>
              <a:rPr lang="fr-FR" sz="2300" dirty="0"/>
              <a:t>: </a:t>
            </a:r>
            <a:r>
              <a:rPr lang="fr-FR" sz="2300" dirty="0" smtClean="0"/>
              <a:t>poids du petit produit à 120j et à 180j</a:t>
            </a:r>
            <a:endParaRPr lang="fr-FR" sz="2300" dirty="0"/>
          </a:p>
          <a:p>
            <a:r>
              <a:rPr lang="fr-FR" sz="2300" dirty="0" err="1" smtClean="0"/>
              <a:t>GRP_PESV</a:t>
            </a:r>
            <a:r>
              <a:rPr lang="fr-FR" sz="2300" baseline="-25000" dirty="0" err="1" smtClean="0"/>
              <a:t>pp</a:t>
            </a:r>
            <a:r>
              <a:rPr lang="fr-FR" sz="2300" dirty="0" smtClean="0"/>
              <a:t> </a:t>
            </a:r>
            <a:r>
              <a:rPr lang="fr-FR" sz="2300" dirty="0"/>
              <a:t>: combinaison de la série + </a:t>
            </a:r>
            <a:r>
              <a:rPr lang="fr-FR" sz="2300" dirty="0" smtClean="0"/>
              <a:t>lot de conduite mère-veau intra-série</a:t>
            </a:r>
            <a:endParaRPr lang="fr-FR" sz="2300" dirty="0"/>
          </a:p>
          <a:p>
            <a:r>
              <a:rPr lang="fr-FR" sz="2300" dirty="0" err="1" smtClean="0"/>
              <a:t>ZONE</a:t>
            </a:r>
            <a:r>
              <a:rPr lang="fr-FR" sz="2300" baseline="-25000" dirty="0" err="1" smtClean="0"/>
              <a:t>f</a:t>
            </a:r>
            <a:r>
              <a:rPr lang="fr-FR" sz="2300" dirty="0" smtClean="0"/>
              <a:t> </a:t>
            </a:r>
            <a:r>
              <a:rPr lang="fr-FR" sz="2300" dirty="0"/>
              <a:t>: zone de naissance </a:t>
            </a:r>
            <a:r>
              <a:rPr lang="fr-FR" sz="2300" dirty="0" smtClean="0"/>
              <a:t>de la femelle</a:t>
            </a:r>
            <a:endParaRPr lang="fr-FR" sz="2300" dirty="0"/>
          </a:p>
          <a:p>
            <a:r>
              <a:rPr lang="fr-FR" sz="2300" dirty="0" smtClean="0"/>
              <a:t>Taureau </a:t>
            </a:r>
            <a:r>
              <a:rPr lang="fr-FR" sz="2300" dirty="0" err="1" smtClean="0"/>
              <a:t>TESTEUR</a:t>
            </a:r>
            <a:r>
              <a:rPr lang="fr-FR" sz="2300" baseline="-25000" dirty="0" err="1" smtClean="0"/>
              <a:t>f</a:t>
            </a:r>
            <a:r>
              <a:rPr lang="fr-FR" sz="2300" dirty="0" smtClean="0"/>
              <a:t> : taureau utilisé pour inséminer la femelle</a:t>
            </a:r>
          </a:p>
          <a:p>
            <a:r>
              <a:rPr lang="fr-FR" sz="2300" dirty="0" err="1" smtClean="0"/>
              <a:t>SEXE_ALL</a:t>
            </a:r>
            <a:r>
              <a:rPr lang="fr-FR" sz="2300" baseline="-25000" dirty="0" err="1" smtClean="0"/>
              <a:t>pp</a:t>
            </a:r>
            <a:r>
              <a:rPr lang="fr-FR" sz="2300" dirty="0" smtClean="0"/>
              <a:t> : sexe du petit produit</a:t>
            </a:r>
          </a:p>
          <a:p>
            <a:r>
              <a:rPr lang="fr-FR" sz="2300" dirty="0" err="1" smtClean="0"/>
              <a:t>DIFFICUL</a:t>
            </a:r>
            <a:r>
              <a:rPr lang="fr-FR" sz="2300" baseline="-25000" dirty="0" err="1" smtClean="0"/>
              <a:t>f</a:t>
            </a:r>
            <a:r>
              <a:rPr lang="fr-FR" sz="2300" dirty="0" smtClean="0"/>
              <a:t> </a:t>
            </a:r>
            <a:r>
              <a:rPr lang="fr-FR" sz="2300" dirty="0"/>
              <a:t>: note de difficulté de </a:t>
            </a:r>
            <a:r>
              <a:rPr lang="fr-FR" sz="2300" dirty="0" smtClean="0"/>
              <a:t>vêlage</a:t>
            </a:r>
          </a:p>
          <a:p>
            <a:r>
              <a:rPr lang="fr-FR" sz="2300" dirty="0" err="1" smtClean="0"/>
              <a:t>AGEVEL</a:t>
            </a:r>
            <a:r>
              <a:rPr lang="fr-FR" sz="2300" baseline="-25000" dirty="0" err="1" smtClean="0"/>
              <a:t>f</a:t>
            </a:r>
            <a:r>
              <a:rPr lang="fr-FR" sz="2300" dirty="0" smtClean="0"/>
              <a:t> : âge de la femelle au vêlage en </a:t>
            </a:r>
            <a:r>
              <a:rPr lang="fr-FR" sz="2300" dirty="0" err="1" smtClean="0"/>
              <a:t>covariable</a:t>
            </a:r>
            <a:endParaRPr lang="fr-FR" sz="2300" dirty="0" smtClean="0"/>
          </a:p>
          <a:p>
            <a:r>
              <a:rPr lang="fr-FR" sz="2300" dirty="0" err="1"/>
              <a:t>E</a:t>
            </a:r>
            <a:r>
              <a:rPr lang="fr-FR" sz="2300" dirty="0" err="1" smtClean="0"/>
              <a:t>G</a:t>
            </a:r>
            <a:r>
              <a:rPr lang="fr-FR" sz="2300" baseline="-25000" dirty="0" err="1" smtClean="0"/>
              <a:t>gpm</a:t>
            </a:r>
            <a:r>
              <a:rPr lang="fr-FR" sz="2300" dirty="0" smtClean="0"/>
              <a:t> </a:t>
            </a:r>
            <a:r>
              <a:rPr lang="fr-FR" sz="2300" dirty="0"/>
              <a:t>: </a:t>
            </a:r>
            <a:r>
              <a:rPr lang="fr-FR" sz="2300" dirty="0" smtClean="0"/>
              <a:t>effet </a:t>
            </a:r>
            <a:r>
              <a:rPr lang="fr-FR" sz="2300" dirty="0"/>
              <a:t>génétique </a:t>
            </a:r>
            <a:r>
              <a:rPr lang="fr-FR" sz="2300" dirty="0" smtClean="0"/>
              <a:t>du père testé de </a:t>
            </a:r>
            <a:r>
              <a:rPr lang="fr-FR" sz="2300" dirty="0"/>
              <a:t>la </a:t>
            </a:r>
            <a:r>
              <a:rPr lang="fr-FR" sz="2300" dirty="0" smtClean="0"/>
              <a:t>femelle</a:t>
            </a:r>
            <a:endParaRPr lang="fr-FR" sz="23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Evaluation </a:t>
            </a:r>
            <a:r>
              <a:rPr lang="fr-FR" dirty="0" smtClean="0"/>
              <a:t>croissance du veau (</a:t>
            </a:r>
            <a:r>
              <a:rPr lang="fr-FR" dirty="0" err="1" smtClean="0"/>
              <a:t>unicaractère</a:t>
            </a:r>
            <a:r>
              <a:rPr lang="fr-FR" dirty="0" smtClean="0"/>
              <a:t>) – modèle GPM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783900" y="351980"/>
            <a:ext cx="1203900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Croissance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9820" y="350365"/>
            <a:ext cx="1395496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Morphologie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3067" y="350364"/>
            <a:ext cx="940269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Fertilité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4154" y="350364"/>
            <a:ext cx="804672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Vêlage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1981" y="350364"/>
            <a:ext cx="520891" cy="4272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Lait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8769087" y="350364"/>
            <a:ext cx="1018382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Pointage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5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4398" y="2169622"/>
            <a:ext cx="11371202" cy="424780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dirty="0" err="1" smtClean="0"/>
              <a:t>Y</a:t>
            </a:r>
            <a:r>
              <a:rPr lang="fr-FR" baseline="-25000" dirty="0" err="1" smtClean="0"/>
              <a:t>pp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dirty="0" err="1" smtClean="0"/>
              <a:t>GRP_PESV</a:t>
            </a:r>
            <a:r>
              <a:rPr lang="fr-FR" baseline="-25000" dirty="0" err="1" smtClean="0"/>
              <a:t>pp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ZONE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strike="sngStrike" dirty="0" err="1" smtClean="0">
                <a:solidFill>
                  <a:srgbClr val="FF0000"/>
                </a:solidFill>
              </a:rPr>
              <a:t>TESTEUR</a:t>
            </a:r>
            <a:r>
              <a:rPr lang="fr-FR" strike="sngStrike" baseline="-25000" dirty="0" err="1" smtClean="0">
                <a:solidFill>
                  <a:srgbClr val="FF0000"/>
                </a:solidFill>
              </a:rPr>
              <a:t>f</a:t>
            </a:r>
            <a:r>
              <a:rPr lang="fr-FR" dirty="0" smtClean="0"/>
              <a:t> + </a:t>
            </a:r>
            <a:r>
              <a:rPr lang="fr-FR" dirty="0" err="1" smtClean="0"/>
              <a:t>SEXE_ALL</a:t>
            </a:r>
            <a:r>
              <a:rPr lang="fr-FR" baseline="-25000" dirty="0" err="1" smtClean="0"/>
              <a:t>pp</a:t>
            </a:r>
            <a:r>
              <a:rPr lang="fr-FR" dirty="0" smtClean="0"/>
              <a:t> + </a:t>
            </a:r>
            <a:r>
              <a:rPr lang="fr-FR" dirty="0" err="1" smtClean="0"/>
              <a:t>DIFFICUL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 smtClean="0"/>
              <a:t>AGEVEL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>
                <a:solidFill>
                  <a:srgbClr val="FF0000"/>
                </a:solidFill>
              </a:rPr>
              <a:t>E</a:t>
            </a:r>
            <a:r>
              <a:rPr lang="fr-FR" dirty="0" err="1" smtClean="0">
                <a:solidFill>
                  <a:srgbClr val="FF0000"/>
                </a:solidFill>
              </a:rPr>
              <a:t>G</a:t>
            </a:r>
            <a:r>
              <a:rPr lang="fr-FR" baseline="-25000" dirty="0" err="1" smtClean="0">
                <a:solidFill>
                  <a:srgbClr val="FF0000"/>
                </a:solidFill>
              </a:rPr>
              <a:t>pp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>
                <a:solidFill>
                  <a:srgbClr val="FF0000"/>
                </a:solidFill>
              </a:rPr>
              <a:t>EGM</a:t>
            </a:r>
            <a:r>
              <a:rPr lang="fr-FR" baseline="-25000" dirty="0" err="1" smtClean="0">
                <a:solidFill>
                  <a:srgbClr val="FF0000"/>
                </a:solidFill>
              </a:rPr>
              <a:t>f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résiduelle</a:t>
            </a:r>
            <a:r>
              <a:rPr lang="fr-FR" baseline="-25000" dirty="0" err="1" smtClean="0"/>
              <a:t>pp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Avec :</a:t>
            </a:r>
          </a:p>
          <a:p>
            <a:r>
              <a:rPr lang="fr-FR" dirty="0" err="1" smtClean="0"/>
              <a:t>Y</a:t>
            </a:r>
            <a:r>
              <a:rPr lang="fr-FR" baseline="-25000" dirty="0" err="1" smtClean="0"/>
              <a:t>pp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smtClean="0"/>
              <a:t>poids du petit produit à 120j et à 180j</a:t>
            </a:r>
            <a:endParaRPr lang="fr-FR" dirty="0"/>
          </a:p>
          <a:p>
            <a:r>
              <a:rPr lang="fr-FR" dirty="0" err="1" smtClean="0"/>
              <a:t>GRP_PESV</a:t>
            </a:r>
            <a:r>
              <a:rPr lang="fr-FR" baseline="-25000" dirty="0" err="1" smtClean="0"/>
              <a:t>pp</a:t>
            </a:r>
            <a:r>
              <a:rPr lang="fr-FR" dirty="0" smtClean="0"/>
              <a:t> </a:t>
            </a:r>
            <a:r>
              <a:rPr lang="fr-FR" dirty="0"/>
              <a:t>: combinaison de la série + </a:t>
            </a:r>
            <a:r>
              <a:rPr lang="fr-FR" dirty="0" smtClean="0"/>
              <a:t>lot de conduite mère-veau intra-série</a:t>
            </a:r>
            <a:endParaRPr lang="fr-FR" dirty="0"/>
          </a:p>
          <a:p>
            <a:r>
              <a:rPr lang="fr-FR" dirty="0" err="1" smtClean="0"/>
              <a:t>ZONE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zone de naissance </a:t>
            </a:r>
            <a:r>
              <a:rPr lang="fr-FR" dirty="0" smtClean="0"/>
              <a:t>de la femelle</a:t>
            </a:r>
            <a:endParaRPr lang="fr-FR" dirty="0"/>
          </a:p>
          <a:p>
            <a:r>
              <a:rPr lang="fr-FR" strike="sngStrike" dirty="0" smtClean="0">
                <a:solidFill>
                  <a:srgbClr val="FF0000"/>
                </a:solidFill>
              </a:rPr>
              <a:t>Taureau </a:t>
            </a:r>
            <a:r>
              <a:rPr lang="fr-FR" strike="sngStrike" dirty="0" err="1" smtClean="0">
                <a:solidFill>
                  <a:srgbClr val="FF0000"/>
                </a:solidFill>
              </a:rPr>
              <a:t>TESTEUR</a:t>
            </a:r>
            <a:r>
              <a:rPr lang="fr-FR" strike="sngStrike" baseline="-25000" dirty="0" err="1" smtClean="0">
                <a:solidFill>
                  <a:srgbClr val="FF0000"/>
                </a:solidFill>
              </a:rPr>
              <a:t>f</a:t>
            </a:r>
            <a:r>
              <a:rPr lang="fr-FR" strike="sngStrike" dirty="0" smtClean="0">
                <a:solidFill>
                  <a:srgbClr val="FF0000"/>
                </a:solidFill>
              </a:rPr>
              <a:t> : taureau utilisé pour inséminer la femelle</a:t>
            </a:r>
          </a:p>
          <a:p>
            <a:r>
              <a:rPr lang="fr-FR" dirty="0" err="1" smtClean="0"/>
              <a:t>SEXE_ALL</a:t>
            </a:r>
            <a:r>
              <a:rPr lang="fr-FR" baseline="-25000" dirty="0" err="1" smtClean="0"/>
              <a:t>pp</a:t>
            </a:r>
            <a:r>
              <a:rPr lang="fr-FR" dirty="0" smtClean="0"/>
              <a:t> : sexe du petit produit</a:t>
            </a:r>
          </a:p>
          <a:p>
            <a:r>
              <a:rPr lang="fr-FR" dirty="0" err="1" smtClean="0"/>
              <a:t>DIFFICUL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: note de difficulté de </a:t>
            </a:r>
            <a:r>
              <a:rPr lang="fr-FR" dirty="0" smtClean="0"/>
              <a:t>vêlage</a:t>
            </a:r>
          </a:p>
          <a:p>
            <a:r>
              <a:rPr lang="fr-FR" dirty="0" err="1" smtClean="0"/>
              <a:t>AGEVEL</a:t>
            </a:r>
            <a:r>
              <a:rPr lang="fr-FR" baseline="-25000" dirty="0" err="1" smtClean="0"/>
              <a:t>f</a:t>
            </a:r>
            <a:r>
              <a:rPr lang="fr-FR" dirty="0" smtClean="0"/>
              <a:t> : âge de la femelle au vêlage en </a:t>
            </a:r>
            <a:r>
              <a:rPr lang="fr-FR" dirty="0" err="1" smtClean="0"/>
              <a:t>covariable</a:t>
            </a:r>
            <a:endParaRPr lang="fr-FR" dirty="0" smtClean="0"/>
          </a:p>
          <a:p>
            <a:r>
              <a:rPr lang="fr-FR" dirty="0" err="1">
                <a:solidFill>
                  <a:srgbClr val="FF0000"/>
                </a:solidFill>
              </a:rPr>
              <a:t>E</a:t>
            </a:r>
            <a:r>
              <a:rPr lang="fr-FR" dirty="0" err="1" smtClean="0">
                <a:solidFill>
                  <a:srgbClr val="FF0000"/>
                </a:solidFill>
              </a:rPr>
              <a:t>G</a:t>
            </a:r>
            <a:r>
              <a:rPr lang="fr-FR" baseline="-25000" dirty="0" err="1" smtClean="0">
                <a:solidFill>
                  <a:srgbClr val="FF0000"/>
                </a:solidFill>
              </a:rPr>
              <a:t>pp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: </a:t>
            </a:r>
            <a:r>
              <a:rPr lang="fr-FR" dirty="0" smtClean="0">
                <a:solidFill>
                  <a:srgbClr val="FF0000"/>
                </a:solidFill>
              </a:rPr>
              <a:t>effet </a:t>
            </a:r>
            <a:r>
              <a:rPr lang="fr-FR" dirty="0">
                <a:solidFill>
                  <a:srgbClr val="FF0000"/>
                </a:solidFill>
              </a:rPr>
              <a:t>génétique </a:t>
            </a:r>
            <a:r>
              <a:rPr lang="fr-FR" dirty="0" smtClean="0">
                <a:solidFill>
                  <a:srgbClr val="FF0000"/>
                </a:solidFill>
              </a:rPr>
              <a:t>direct du petit produit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dirty="0" err="1" smtClean="0">
                <a:solidFill>
                  <a:srgbClr val="FF0000"/>
                </a:solidFill>
              </a:rPr>
              <a:t>EGM</a:t>
            </a:r>
            <a:r>
              <a:rPr lang="fr-FR" baseline="-25000" dirty="0" err="1" smtClean="0">
                <a:solidFill>
                  <a:srgbClr val="FF0000"/>
                </a:solidFill>
              </a:rPr>
              <a:t>f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: effet génétique </a:t>
            </a:r>
            <a:r>
              <a:rPr lang="fr-FR" dirty="0" smtClean="0">
                <a:solidFill>
                  <a:srgbClr val="FF0000"/>
                </a:solidFill>
              </a:rPr>
              <a:t>maternel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Evaluation </a:t>
            </a:r>
            <a:r>
              <a:rPr lang="fr-FR" dirty="0" smtClean="0"/>
              <a:t>croissance du veau (</a:t>
            </a:r>
            <a:r>
              <a:rPr lang="fr-FR" dirty="0" err="1" smtClean="0"/>
              <a:t>unicaractère</a:t>
            </a:r>
            <a:r>
              <a:rPr lang="fr-FR" dirty="0" smtClean="0"/>
              <a:t>) </a:t>
            </a:r>
            <a:r>
              <a:rPr lang="fr-FR" dirty="0" smtClean="0">
                <a:solidFill>
                  <a:srgbClr val="FF0000"/>
                </a:solidFill>
              </a:rPr>
              <a:t>– modèle animal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3900" y="351980"/>
            <a:ext cx="1203900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Croissance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9820" y="350365"/>
            <a:ext cx="1395496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Morphologie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3067" y="350364"/>
            <a:ext cx="940269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Fertilité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4154" y="350364"/>
            <a:ext cx="804672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Vêlage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1981" y="350364"/>
            <a:ext cx="520891" cy="4272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Lait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8769087" y="350364"/>
            <a:ext cx="1018382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Pointage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4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dirty="0" err="1" smtClean="0"/>
              <a:t>Y</a:t>
            </a:r>
            <a:r>
              <a:rPr lang="fr-FR" baseline="-25000" dirty="0" err="1" smtClean="0"/>
              <a:t>pp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dirty="0" err="1" smtClean="0"/>
              <a:t>GRP_PESV</a:t>
            </a:r>
            <a:r>
              <a:rPr lang="fr-FR" baseline="-25000" dirty="0" err="1" smtClean="0"/>
              <a:t>pp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ZONE</a:t>
            </a:r>
            <a:r>
              <a:rPr lang="fr-FR" baseline="-25000" dirty="0" err="1" smtClean="0"/>
              <a:t>f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TESTEUR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 smtClean="0"/>
              <a:t>SEXE_ALL</a:t>
            </a:r>
            <a:r>
              <a:rPr lang="fr-FR" baseline="-25000" dirty="0" err="1" smtClean="0"/>
              <a:t>pp</a:t>
            </a:r>
            <a:r>
              <a:rPr lang="fr-FR" dirty="0" smtClean="0"/>
              <a:t> + </a:t>
            </a:r>
            <a:r>
              <a:rPr lang="fr-FR" dirty="0" err="1" smtClean="0"/>
              <a:t>DIFFICUL</a:t>
            </a:r>
            <a:r>
              <a:rPr lang="fr-FR" baseline="-25000" dirty="0" err="1" smtClean="0"/>
              <a:t>f</a:t>
            </a:r>
            <a:r>
              <a:rPr lang="fr-FR" dirty="0" smtClean="0"/>
              <a:t> + </a:t>
            </a:r>
            <a:r>
              <a:rPr lang="fr-FR" dirty="0" err="1" smtClean="0"/>
              <a:t>AGEPOINV</a:t>
            </a:r>
            <a:r>
              <a:rPr lang="fr-FR" baseline="-25000" dirty="0" err="1" smtClean="0"/>
              <a:t>pp</a:t>
            </a:r>
            <a:r>
              <a:rPr lang="fr-FR" dirty="0" smtClean="0"/>
              <a:t> + </a:t>
            </a:r>
            <a:r>
              <a:rPr lang="fr-FR" dirty="0" err="1"/>
              <a:t>E</a:t>
            </a:r>
            <a:r>
              <a:rPr lang="fr-FR" dirty="0" err="1" smtClean="0"/>
              <a:t>G</a:t>
            </a:r>
            <a:r>
              <a:rPr lang="fr-FR" baseline="-25000" dirty="0" err="1" smtClean="0"/>
              <a:t>gpm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résiduelle</a:t>
            </a:r>
            <a:r>
              <a:rPr lang="fr-FR" baseline="-25000" dirty="0" err="1" smtClean="0"/>
              <a:t>pp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300" dirty="0"/>
              <a:t>Avec :</a:t>
            </a:r>
          </a:p>
          <a:p>
            <a:r>
              <a:rPr lang="fr-FR" sz="2300" dirty="0" err="1" smtClean="0"/>
              <a:t>Y</a:t>
            </a:r>
            <a:r>
              <a:rPr lang="fr-FR" sz="2300" baseline="-25000" dirty="0" err="1" smtClean="0"/>
              <a:t>pp</a:t>
            </a:r>
            <a:r>
              <a:rPr lang="fr-FR" sz="2300" dirty="0" smtClean="0"/>
              <a:t> </a:t>
            </a:r>
            <a:r>
              <a:rPr lang="fr-FR" sz="2300" dirty="0"/>
              <a:t>: </a:t>
            </a:r>
            <a:r>
              <a:rPr lang="fr-FR" sz="2300" dirty="0" smtClean="0"/>
              <a:t>développement musculaire du petit produit</a:t>
            </a:r>
            <a:endParaRPr lang="fr-FR" sz="2300" dirty="0"/>
          </a:p>
          <a:p>
            <a:r>
              <a:rPr lang="fr-FR" sz="2300" dirty="0" err="1" smtClean="0"/>
              <a:t>GRP_PESV</a:t>
            </a:r>
            <a:r>
              <a:rPr lang="fr-FR" sz="2300" baseline="-25000" dirty="0" err="1" smtClean="0"/>
              <a:t>pp</a:t>
            </a:r>
            <a:r>
              <a:rPr lang="fr-FR" sz="2300" dirty="0" smtClean="0"/>
              <a:t> </a:t>
            </a:r>
            <a:r>
              <a:rPr lang="fr-FR" sz="2300" dirty="0"/>
              <a:t>: combinaison de la série + </a:t>
            </a:r>
            <a:r>
              <a:rPr lang="fr-FR" sz="2300" dirty="0" smtClean="0"/>
              <a:t>lot de conduite mère-veau intra-série</a:t>
            </a:r>
            <a:endParaRPr lang="fr-FR" sz="2300" dirty="0"/>
          </a:p>
          <a:p>
            <a:r>
              <a:rPr lang="fr-FR" sz="2300" dirty="0" err="1" smtClean="0"/>
              <a:t>ZONE</a:t>
            </a:r>
            <a:r>
              <a:rPr lang="fr-FR" sz="2300" baseline="-25000" dirty="0" err="1" smtClean="0"/>
              <a:t>f</a:t>
            </a:r>
            <a:r>
              <a:rPr lang="fr-FR" sz="2300" dirty="0" smtClean="0"/>
              <a:t> </a:t>
            </a:r>
            <a:r>
              <a:rPr lang="fr-FR" sz="2300" dirty="0"/>
              <a:t>: zone de naissance </a:t>
            </a:r>
            <a:r>
              <a:rPr lang="fr-FR" sz="2300" dirty="0" smtClean="0"/>
              <a:t>de la femelle</a:t>
            </a:r>
            <a:endParaRPr lang="fr-FR" sz="2300" dirty="0"/>
          </a:p>
          <a:p>
            <a:r>
              <a:rPr lang="fr-FR" sz="2300" dirty="0" smtClean="0"/>
              <a:t>Taureau </a:t>
            </a:r>
            <a:r>
              <a:rPr lang="fr-FR" sz="2300" dirty="0" err="1" smtClean="0"/>
              <a:t>TESTEUR</a:t>
            </a:r>
            <a:r>
              <a:rPr lang="fr-FR" sz="2300" baseline="-25000" dirty="0" err="1" smtClean="0"/>
              <a:t>f</a:t>
            </a:r>
            <a:r>
              <a:rPr lang="fr-FR" sz="2300" dirty="0" smtClean="0"/>
              <a:t> : taureau utilisé pour inséminer la femelle</a:t>
            </a:r>
          </a:p>
          <a:p>
            <a:r>
              <a:rPr lang="fr-FR" sz="2300" dirty="0" err="1" smtClean="0"/>
              <a:t>SEXE_ALL</a:t>
            </a:r>
            <a:r>
              <a:rPr lang="fr-FR" sz="2300" baseline="-25000" dirty="0" err="1" smtClean="0"/>
              <a:t>pp</a:t>
            </a:r>
            <a:r>
              <a:rPr lang="fr-FR" sz="2300" dirty="0" smtClean="0"/>
              <a:t> : sexe du petit produit</a:t>
            </a:r>
          </a:p>
          <a:p>
            <a:r>
              <a:rPr lang="fr-FR" sz="2300" dirty="0" err="1" smtClean="0"/>
              <a:t>DIFFICUL</a:t>
            </a:r>
            <a:r>
              <a:rPr lang="fr-FR" sz="2300" baseline="-25000" dirty="0" err="1" smtClean="0"/>
              <a:t>f</a:t>
            </a:r>
            <a:r>
              <a:rPr lang="fr-FR" sz="2300" dirty="0" smtClean="0"/>
              <a:t> </a:t>
            </a:r>
            <a:r>
              <a:rPr lang="fr-FR" sz="2300" dirty="0"/>
              <a:t>: note de difficulté de </a:t>
            </a:r>
            <a:r>
              <a:rPr lang="fr-FR" sz="2300" dirty="0" smtClean="0"/>
              <a:t>vêlage</a:t>
            </a:r>
          </a:p>
          <a:p>
            <a:r>
              <a:rPr lang="fr-FR" sz="2300" dirty="0" err="1" smtClean="0"/>
              <a:t>AGEPOINV</a:t>
            </a:r>
            <a:r>
              <a:rPr lang="fr-FR" sz="2300" baseline="-25000" dirty="0" err="1" smtClean="0"/>
              <a:t>pp</a:t>
            </a:r>
            <a:r>
              <a:rPr lang="fr-FR" sz="2300" dirty="0" smtClean="0"/>
              <a:t> : âge du petit produit au pointage en </a:t>
            </a:r>
            <a:r>
              <a:rPr lang="fr-FR" sz="2300" dirty="0" err="1" smtClean="0"/>
              <a:t>covariable</a:t>
            </a:r>
            <a:endParaRPr lang="fr-FR" sz="2300" dirty="0" smtClean="0"/>
          </a:p>
          <a:p>
            <a:r>
              <a:rPr lang="fr-FR" sz="2300" dirty="0" err="1"/>
              <a:t>E</a:t>
            </a:r>
            <a:r>
              <a:rPr lang="fr-FR" sz="2300" dirty="0" err="1" smtClean="0"/>
              <a:t>G</a:t>
            </a:r>
            <a:r>
              <a:rPr lang="fr-FR" sz="2300" baseline="-25000" dirty="0" err="1" smtClean="0"/>
              <a:t>gpm</a:t>
            </a:r>
            <a:r>
              <a:rPr lang="fr-FR" sz="2300" dirty="0" smtClean="0"/>
              <a:t> </a:t>
            </a:r>
            <a:r>
              <a:rPr lang="fr-FR" sz="2300" dirty="0"/>
              <a:t>: </a:t>
            </a:r>
            <a:r>
              <a:rPr lang="fr-FR" sz="2300" dirty="0" smtClean="0"/>
              <a:t>effet </a:t>
            </a:r>
            <a:r>
              <a:rPr lang="fr-FR" sz="2300" dirty="0"/>
              <a:t>génétique </a:t>
            </a:r>
            <a:r>
              <a:rPr lang="fr-FR" sz="2300" dirty="0" smtClean="0"/>
              <a:t>du père testé de </a:t>
            </a:r>
            <a:r>
              <a:rPr lang="fr-FR" sz="2300" dirty="0"/>
              <a:t>la </a:t>
            </a:r>
            <a:r>
              <a:rPr lang="fr-FR" sz="2300" dirty="0" smtClean="0"/>
              <a:t>femelle</a:t>
            </a:r>
            <a:endParaRPr lang="fr-FR" sz="23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Evaluation </a:t>
            </a:r>
            <a:r>
              <a:rPr lang="fr-FR" dirty="0" smtClean="0"/>
              <a:t>morphologie du veau (</a:t>
            </a:r>
            <a:r>
              <a:rPr lang="fr-FR" dirty="0" err="1" smtClean="0"/>
              <a:t>unicaractère</a:t>
            </a:r>
            <a:r>
              <a:rPr lang="fr-FR" dirty="0" smtClean="0"/>
              <a:t>) – modèle GPM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783900" y="351980"/>
            <a:ext cx="1203900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Croissance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9820" y="350365"/>
            <a:ext cx="1395496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Morphologie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3067" y="350364"/>
            <a:ext cx="940269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Fertilité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4154" y="350364"/>
            <a:ext cx="804672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Vêlage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1981" y="350364"/>
            <a:ext cx="520891" cy="4272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Lait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8769087" y="350364"/>
            <a:ext cx="1018382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Pointage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8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4398" y="2136372"/>
            <a:ext cx="11371202" cy="425611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fr-FR" sz="3200" dirty="0" err="1" smtClean="0"/>
              <a:t>Y</a:t>
            </a:r>
            <a:r>
              <a:rPr lang="fr-FR" sz="3200" baseline="-25000" dirty="0" err="1" smtClean="0"/>
              <a:t>pp</a:t>
            </a:r>
            <a:r>
              <a:rPr lang="fr-FR" sz="3200" dirty="0" smtClean="0"/>
              <a:t> </a:t>
            </a:r>
            <a:r>
              <a:rPr lang="fr-FR" sz="3200" dirty="0"/>
              <a:t>= </a:t>
            </a:r>
            <a:r>
              <a:rPr lang="fr-FR" sz="3200" dirty="0" err="1" smtClean="0"/>
              <a:t>GRP_PESV</a:t>
            </a:r>
            <a:r>
              <a:rPr lang="fr-FR" sz="3200" baseline="-25000" dirty="0" err="1" smtClean="0"/>
              <a:t>pp</a:t>
            </a:r>
            <a:r>
              <a:rPr lang="fr-FR" sz="3200" dirty="0" smtClean="0"/>
              <a:t> </a:t>
            </a:r>
            <a:r>
              <a:rPr lang="fr-FR" sz="3200" dirty="0"/>
              <a:t>+ </a:t>
            </a:r>
            <a:r>
              <a:rPr lang="fr-FR" sz="3200" dirty="0" err="1" smtClean="0"/>
              <a:t>ZONE</a:t>
            </a:r>
            <a:r>
              <a:rPr lang="fr-FR" sz="3200" baseline="-25000" dirty="0" err="1" smtClean="0"/>
              <a:t>f</a:t>
            </a:r>
            <a:r>
              <a:rPr lang="fr-FR" sz="3200" dirty="0" smtClean="0"/>
              <a:t> </a:t>
            </a:r>
            <a:r>
              <a:rPr lang="fr-FR" sz="3200" dirty="0"/>
              <a:t>+ </a:t>
            </a:r>
            <a:r>
              <a:rPr lang="fr-FR" sz="3200" strike="sngStrike" dirty="0" err="1" smtClean="0">
                <a:solidFill>
                  <a:srgbClr val="FF0000"/>
                </a:solidFill>
              </a:rPr>
              <a:t>TESTEUR</a:t>
            </a:r>
            <a:r>
              <a:rPr lang="fr-FR" sz="3200" strike="sngStrike" baseline="-25000" dirty="0" err="1">
                <a:solidFill>
                  <a:srgbClr val="FF0000"/>
                </a:solidFill>
              </a:rPr>
              <a:t>f</a:t>
            </a:r>
            <a:r>
              <a:rPr lang="fr-FR" sz="3200" dirty="0" smtClean="0"/>
              <a:t> + </a:t>
            </a:r>
            <a:r>
              <a:rPr lang="fr-FR" sz="3200" dirty="0" err="1" smtClean="0"/>
              <a:t>SEXE_ALL</a:t>
            </a:r>
            <a:r>
              <a:rPr lang="fr-FR" sz="3200" baseline="-25000" dirty="0" err="1" smtClean="0"/>
              <a:t>pp</a:t>
            </a:r>
            <a:r>
              <a:rPr lang="fr-FR" sz="3200" dirty="0" smtClean="0"/>
              <a:t> + </a:t>
            </a:r>
            <a:r>
              <a:rPr lang="fr-FR" sz="3200" dirty="0" err="1" smtClean="0"/>
              <a:t>DIFFICUL</a:t>
            </a:r>
            <a:r>
              <a:rPr lang="fr-FR" sz="3200" baseline="-25000" dirty="0" err="1" smtClean="0"/>
              <a:t>f</a:t>
            </a:r>
            <a:r>
              <a:rPr lang="fr-FR" sz="3200" dirty="0" smtClean="0"/>
              <a:t> + </a:t>
            </a:r>
            <a:r>
              <a:rPr lang="fr-FR" sz="3200" dirty="0" err="1" smtClean="0"/>
              <a:t>AGEPOINV</a:t>
            </a:r>
            <a:r>
              <a:rPr lang="fr-FR" sz="3200" baseline="-25000" dirty="0" err="1" smtClean="0"/>
              <a:t>pp</a:t>
            </a:r>
            <a:r>
              <a:rPr lang="fr-FR" sz="3200" dirty="0" smtClean="0"/>
              <a:t> + </a:t>
            </a:r>
            <a:r>
              <a:rPr lang="fr-FR" sz="3200" dirty="0" err="1">
                <a:solidFill>
                  <a:srgbClr val="FF0000"/>
                </a:solidFill>
              </a:rPr>
              <a:t>E</a:t>
            </a:r>
            <a:r>
              <a:rPr lang="fr-FR" sz="3200" dirty="0" err="1" smtClean="0">
                <a:solidFill>
                  <a:srgbClr val="FF0000"/>
                </a:solidFill>
              </a:rPr>
              <a:t>G</a:t>
            </a:r>
            <a:r>
              <a:rPr lang="fr-FR" sz="3200" baseline="-25000" dirty="0" err="1" smtClean="0">
                <a:solidFill>
                  <a:srgbClr val="FF0000"/>
                </a:solidFill>
              </a:rPr>
              <a:t>pp</a:t>
            </a:r>
            <a:r>
              <a:rPr lang="fr-FR" sz="3200" dirty="0" smtClean="0"/>
              <a:t> + </a:t>
            </a:r>
            <a:r>
              <a:rPr lang="fr-FR" sz="3200" dirty="0" err="1" smtClean="0">
                <a:solidFill>
                  <a:srgbClr val="FF0000"/>
                </a:solidFill>
              </a:rPr>
              <a:t>EGM</a:t>
            </a:r>
            <a:r>
              <a:rPr lang="fr-FR" sz="3200" baseline="-25000" dirty="0" err="1" smtClean="0">
                <a:solidFill>
                  <a:srgbClr val="FF0000"/>
                </a:solidFill>
              </a:rPr>
              <a:t>f</a:t>
            </a:r>
            <a:r>
              <a:rPr lang="fr-FR" sz="3200" dirty="0" smtClean="0"/>
              <a:t> + </a:t>
            </a:r>
            <a:r>
              <a:rPr lang="fr-FR" sz="3200" dirty="0" err="1" smtClean="0"/>
              <a:t>résiduelle</a:t>
            </a:r>
            <a:r>
              <a:rPr lang="fr-FR" sz="3200" baseline="-25000" dirty="0" err="1" smtClean="0"/>
              <a:t>pp</a:t>
            </a:r>
            <a:endParaRPr lang="fr-FR" sz="32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3300" dirty="0"/>
              <a:t>Avec :</a:t>
            </a:r>
          </a:p>
          <a:p>
            <a:r>
              <a:rPr lang="fr-FR" sz="3300" dirty="0" err="1" smtClean="0"/>
              <a:t>Y</a:t>
            </a:r>
            <a:r>
              <a:rPr lang="fr-FR" sz="3300" baseline="-25000" dirty="0" err="1" smtClean="0"/>
              <a:t>pp</a:t>
            </a:r>
            <a:r>
              <a:rPr lang="fr-FR" sz="3300" dirty="0" smtClean="0"/>
              <a:t> </a:t>
            </a:r>
            <a:r>
              <a:rPr lang="fr-FR" sz="3300" dirty="0"/>
              <a:t>: </a:t>
            </a:r>
            <a:r>
              <a:rPr lang="fr-FR" sz="3300" dirty="0" smtClean="0"/>
              <a:t>développement musculaire du petit produit</a:t>
            </a:r>
            <a:endParaRPr lang="fr-FR" sz="3300" dirty="0"/>
          </a:p>
          <a:p>
            <a:r>
              <a:rPr lang="fr-FR" sz="3300" dirty="0" err="1" smtClean="0"/>
              <a:t>GRP_PESV</a:t>
            </a:r>
            <a:r>
              <a:rPr lang="fr-FR" sz="3300" baseline="-25000" dirty="0" err="1" smtClean="0"/>
              <a:t>pp</a:t>
            </a:r>
            <a:r>
              <a:rPr lang="fr-FR" sz="3300" dirty="0" smtClean="0"/>
              <a:t> </a:t>
            </a:r>
            <a:r>
              <a:rPr lang="fr-FR" sz="3300" dirty="0"/>
              <a:t>: combinaison de la série + </a:t>
            </a:r>
            <a:r>
              <a:rPr lang="fr-FR" sz="3300" dirty="0" smtClean="0"/>
              <a:t>lot de conduite mère-veau intra-série</a:t>
            </a:r>
            <a:endParaRPr lang="fr-FR" sz="3300" dirty="0"/>
          </a:p>
          <a:p>
            <a:r>
              <a:rPr lang="fr-FR" sz="3300" dirty="0" err="1" smtClean="0"/>
              <a:t>ZONE</a:t>
            </a:r>
            <a:r>
              <a:rPr lang="fr-FR" sz="3300" baseline="-25000" dirty="0" err="1" smtClean="0"/>
              <a:t>f</a:t>
            </a:r>
            <a:r>
              <a:rPr lang="fr-FR" sz="3300" dirty="0" smtClean="0"/>
              <a:t> </a:t>
            </a:r>
            <a:r>
              <a:rPr lang="fr-FR" sz="3300" dirty="0"/>
              <a:t>: zone de naissance </a:t>
            </a:r>
            <a:r>
              <a:rPr lang="fr-FR" sz="3300" dirty="0" smtClean="0"/>
              <a:t>de la femelle</a:t>
            </a:r>
            <a:endParaRPr lang="fr-FR" sz="3300" dirty="0"/>
          </a:p>
          <a:p>
            <a:r>
              <a:rPr lang="fr-FR" sz="3300" strike="sngStrike" dirty="0" smtClean="0">
                <a:solidFill>
                  <a:srgbClr val="FF0000"/>
                </a:solidFill>
              </a:rPr>
              <a:t>Taureau </a:t>
            </a:r>
            <a:r>
              <a:rPr lang="fr-FR" sz="3300" strike="sngStrike" dirty="0" err="1" smtClean="0">
                <a:solidFill>
                  <a:srgbClr val="FF0000"/>
                </a:solidFill>
              </a:rPr>
              <a:t>TESTEUR</a:t>
            </a:r>
            <a:r>
              <a:rPr lang="fr-FR" sz="3300" strike="sngStrike" baseline="-25000" dirty="0" err="1">
                <a:solidFill>
                  <a:srgbClr val="FF0000"/>
                </a:solidFill>
              </a:rPr>
              <a:t>f</a:t>
            </a:r>
            <a:r>
              <a:rPr lang="fr-FR" sz="3300" strike="sngStrike" dirty="0" smtClean="0">
                <a:solidFill>
                  <a:srgbClr val="FF0000"/>
                </a:solidFill>
              </a:rPr>
              <a:t> : taureau utilisé pour inséminer la femelle</a:t>
            </a:r>
          </a:p>
          <a:p>
            <a:r>
              <a:rPr lang="fr-FR" sz="3300" dirty="0" err="1" smtClean="0"/>
              <a:t>SEXE_ALL</a:t>
            </a:r>
            <a:r>
              <a:rPr lang="fr-FR" sz="3300" baseline="-25000" dirty="0" err="1" smtClean="0"/>
              <a:t>pp</a:t>
            </a:r>
            <a:r>
              <a:rPr lang="fr-FR" sz="3300" dirty="0" smtClean="0"/>
              <a:t> : sexe du petit produit</a:t>
            </a:r>
          </a:p>
          <a:p>
            <a:r>
              <a:rPr lang="fr-FR" sz="3300" dirty="0" err="1" smtClean="0"/>
              <a:t>DIFFICUL</a:t>
            </a:r>
            <a:r>
              <a:rPr lang="fr-FR" sz="3300" baseline="-25000" dirty="0" err="1" smtClean="0"/>
              <a:t>f</a:t>
            </a:r>
            <a:r>
              <a:rPr lang="fr-FR" sz="3300" dirty="0" smtClean="0"/>
              <a:t> </a:t>
            </a:r>
            <a:r>
              <a:rPr lang="fr-FR" sz="3300" dirty="0"/>
              <a:t>: note de difficulté de </a:t>
            </a:r>
            <a:r>
              <a:rPr lang="fr-FR" sz="3300" dirty="0" smtClean="0"/>
              <a:t>vêlage</a:t>
            </a:r>
          </a:p>
          <a:p>
            <a:r>
              <a:rPr lang="fr-FR" sz="3300" dirty="0" err="1" smtClean="0"/>
              <a:t>AGEPOINV</a:t>
            </a:r>
            <a:r>
              <a:rPr lang="fr-FR" sz="3300" baseline="-25000" dirty="0" err="1" smtClean="0"/>
              <a:t>pp</a:t>
            </a:r>
            <a:r>
              <a:rPr lang="fr-FR" sz="3300" dirty="0" smtClean="0"/>
              <a:t> : âge du petit produit au pointage en </a:t>
            </a:r>
            <a:r>
              <a:rPr lang="fr-FR" sz="3300" dirty="0" err="1" smtClean="0"/>
              <a:t>covariable</a:t>
            </a:r>
            <a:endParaRPr lang="fr-FR" sz="3300" dirty="0" smtClean="0"/>
          </a:p>
          <a:p>
            <a:r>
              <a:rPr lang="fr-FR" sz="3300" dirty="0" err="1">
                <a:solidFill>
                  <a:srgbClr val="FF0000"/>
                </a:solidFill>
              </a:rPr>
              <a:t>E</a:t>
            </a:r>
            <a:r>
              <a:rPr lang="fr-FR" sz="3300" dirty="0" err="1" smtClean="0">
                <a:solidFill>
                  <a:srgbClr val="FF0000"/>
                </a:solidFill>
              </a:rPr>
              <a:t>G</a:t>
            </a:r>
            <a:r>
              <a:rPr lang="fr-FR" sz="3300" baseline="-25000" dirty="0" err="1" smtClean="0">
                <a:solidFill>
                  <a:srgbClr val="FF0000"/>
                </a:solidFill>
              </a:rPr>
              <a:t>pp</a:t>
            </a:r>
            <a:r>
              <a:rPr lang="fr-FR" sz="3300" dirty="0" smtClean="0">
                <a:solidFill>
                  <a:srgbClr val="FF0000"/>
                </a:solidFill>
              </a:rPr>
              <a:t> </a:t>
            </a:r>
            <a:r>
              <a:rPr lang="fr-FR" sz="3300" dirty="0">
                <a:solidFill>
                  <a:srgbClr val="FF0000"/>
                </a:solidFill>
              </a:rPr>
              <a:t>: </a:t>
            </a:r>
            <a:r>
              <a:rPr lang="fr-FR" sz="3300" dirty="0" smtClean="0">
                <a:solidFill>
                  <a:srgbClr val="FF0000"/>
                </a:solidFill>
              </a:rPr>
              <a:t>effet </a:t>
            </a:r>
            <a:r>
              <a:rPr lang="fr-FR" sz="3300" dirty="0">
                <a:solidFill>
                  <a:srgbClr val="FF0000"/>
                </a:solidFill>
              </a:rPr>
              <a:t>génétique </a:t>
            </a:r>
            <a:r>
              <a:rPr lang="fr-FR" sz="3300" dirty="0" smtClean="0">
                <a:solidFill>
                  <a:srgbClr val="FF0000"/>
                </a:solidFill>
              </a:rPr>
              <a:t>direct du petit produit</a:t>
            </a:r>
          </a:p>
          <a:p>
            <a:r>
              <a:rPr lang="fr-FR" sz="3300" dirty="0" err="1" smtClean="0">
                <a:solidFill>
                  <a:srgbClr val="FF0000"/>
                </a:solidFill>
              </a:rPr>
              <a:t>EGM</a:t>
            </a:r>
            <a:r>
              <a:rPr lang="fr-FR" sz="3300" baseline="-25000" dirty="0" err="1" smtClean="0">
                <a:solidFill>
                  <a:srgbClr val="FF0000"/>
                </a:solidFill>
              </a:rPr>
              <a:t>f</a:t>
            </a:r>
            <a:r>
              <a:rPr lang="fr-FR" sz="3300" dirty="0" smtClean="0">
                <a:solidFill>
                  <a:srgbClr val="FF0000"/>
                </a:solidFill>
              </a:rPr>
              <a:t> : effet génétique maternel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14397" y="1264160"/>
            <a:ext cx="11032227" cy="803188"/>
          </a:xfrm>
        </p:spPr>
        <p:txBody>
          <a:bodyPr>
            <a:normAutofit fontScale="90000"/>
          </a:bodyPr>
          <a:lstStyle/>
          <a:p>
            <a:r>
              <a:rPr lang="fr-FR" dirty="0"/>
              <a:t>Evaluation </a:t>
            </a:r>
            <a:r>
              <a:rPr lang="fr-FR" dirty="0" smtClean="0"/>
              <a:t>morphologie du veau (</a:t>
            </a:r>
            <a:r>
              <a:rPr lang="fr-FR" dirty="0" err="1" smtClean="0"/>
              <a:t>unicaractère</a:t>
            </a:r>
            <a:r>
              <a:rPr lang="fr-FR" dirty="0" smtClean="0"/>
              <a:t>) </a:t>
            </a:r>
            <a:r>
              <a:rPr lang="fr-FR" dirty="0" smtClean="0">
                <a:solidFill>
                  <a:srgbClr val="FF0000"/>
                </a:solidFill>
              </a:rPr>
              <a:t>– modèle animal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3900" y="351980"/>
            <a:ext cx="1203900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Croissance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19820" y="350365"/>
            <a:ext cx="1395496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Morphologie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3067" y="350364"/>
            <a:ext cx="940269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Fertilité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4154" y="350364"/>
            <a:ext cx="804672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Vêlage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21981" y="350364"/>
            <a:ext cx="520891" cy="42721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Lait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8769087" y="350364"/>
            <a:ext cx="1018382" cy="42721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Pointage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9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34</a:t>
            </a:fld>
            <a:endParaRPr lang="fr-FR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889065"/>
              </p:ext>
            </p:extLst>
          </p:nvPr>
        </p:nvGraphicFramePr>
        <p:xfrm>
          <a:off x="1120982" y="2278888"/>
          <a:ext cx="980901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672">
                  <a:extLst>
                    <a:ext uri="{9D8B030D-6E8A-4147-A177-3AD203B41FA5}">
                      <a16:colId xmlns:a16="http://schemas.microsoft.com/office/drawing/2014/main" val="1345018011"/>
                    </a:ext>
                  </a:extLst>
                </a:gridCol>
                <a:gridCol w="3269672">
                  <a:extLst>
                    <a:ext uri="{9D8B030D-6E8A-4147-A177-3AD203B41FA5}">
                      <a16:colId xmlns:a16="http://schemas.microsoft.com/office/drawing/2014/main" val="1668965847"/>
                    </a:ext>
                  </a:extLst>
                </a:gridCol>
                <a:gridCol w="3269672">
                  <a:extLst>
                    <a:ext uri="{9D8B030D-6E8A-4147-A177-3AD203B41FA5}">
                      <a16:colId xmlns:a16="http://schemas.microsoft.com/office/drawing/2014/main" val="4288448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Pères testés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Femelles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187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Limousin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241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7 016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506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2400" dirty="0" err="1" smtClean="0"/>
                        <a:t>Génotypés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221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1 573 (1 699)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696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Blonde d’Aquitaine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251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7 201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23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2400" dirty="0" err="1" smtClean="0"/>
                        <a:t>Génotypés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212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3 088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331929"/>
                  </a:ext>
                </a:extLst>
              </a:tr>
            </a:tbl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des typages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11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contenu 1"/>
          <p:cNvSpPr>
            <a:spLocks noGrp="1"/>
          </p:cNvSpPr>
          <p:nvPr>
            <p:ph idx="1"/>
          </p:nvPr>
        </p:nvSpPr>
        <p:spPr>
          <a:xfrm>
            <a:off x="414398" y="2136372"/>
            <a:ext cx="11371202" cy="425611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r-FR" sz="2000" dirty="0" smtClean="0"/>
              <a:t>Estimation des paramètres génétiques. Revoir les caractères et les modèles ?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r-FR" sz="2000" dirty="0" smtClean="0"/>
              <a:t>Elaboration d’une chaine en modèle animal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r-FR" sz="2000" dirty="0" smtClean="0"/>
              <a:t>Comparaison des index et des CD entre le modèle père et le modèle animal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r-FR" sz="2000" dirty="0" smtClean="0"/>
              <a:t>Utilisation des typages pour passage en Single </a:t>
            </a:r>
            <a:r>
              <a:rPr lang="fr-FR" sz="2000" dirty="0" err="1" smtClean="0"/>
              <a:t>Step</a:t>
            </a:r>
            <a:endParaRPr lang="fr-FR" sz="2000" dirty="0" smtClean="0"/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fr-FR" sz="2000" dirty="0" smtClean="0"/>
              <a:t>Test des différents scénarios avec la chaine finalisée</a:t>
            </a:r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d’action pour le WP2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1557598" y="4745692"/>
            <a:ext cx="3960000" cy="4987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Chaine de préparation des données</a:t>
            </a:r>
            <a:endParaRPr lang="fr-FR" sz="2000" dirty="0"/>
          </a:p>
        </p:txBody>
      </p:sp>
      <p:sp>
        <p:nvSpPr>
          <p:cNvPr id="28" name="Rectangle 27"/>
          <p:cNvSpPr/>
          <p:nvPr/>
        </p:nvSpPr>
        <p:spPr>
          <a:xfrm>
            <a:off x="6677193" y="4749480"/>
            <a:ext cx="3960000" cy="4949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Chaine d’évaluation QM</a:t>
            </a:r>
            <a:endParaRPr lang="fr-FR" sz="2000" dirty="0"/>
          </a:p>
        </p:txBody>
      </p:sp>
      <p:cxnSp>
        <p:nvCxnSpPr>
          <p:cNvPr id="33" name="Connecteur droit avec flèche 32"/>
          <p:cNvCxnSpPr>
            <a:stCxn id="27" idx="3"/>
            <a:endCxn id="28" idx="1"/>
          </p:cNvCxnSpPr>
          <p:nvPr/>
        </p:nvCxnSpPr>
        <p:spPr>
          <a:xfrm>
            <a:off x="5517598" y="4995074"/>
            <a:ext cx="1159595" cy="18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015047" y="5686499"/>
            <a:ext cx="4387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Suppression du taureau témoin</a:t>
            </a:r>
          </a:p>
          <a:p>
            <a:r>
              <a:rPr lang="fr-FR" dirty="0" smtClean="0"/>
              <a:t>Diminution du nombre de femelles / taureau</a:t>
            </a:r>
            <a:endParaRPr lang="fr-FR" dirty="0"/>
          </a:p>
        </p:txBody>
      </p:sp>
      <p:cxnSp>
        <p:nvCxnSpPr>
          <p:cNvPr id="35" name="Connecteur droit avec flèche 34"/>
          <p:cNvCxnSpPr/>
          <p:nvPr/>
        </p:nvCxnSpPr>
        <p:spPr>
          <a:xfrm flipV="1">
            <a:off x="6118167" y="4995074"/>
            <a:ext cx="0" cy="6914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6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/>
          <p:cNvSpPr>
            <a:spLocks noGrp="1"/>
          </p:cNvSpPr>
          <p:nvPr>
            <p:ph idx="14"/>
          </p:nvPr>
        </p:nvSpPr>
        <p:spPr>
          <a:xfrm>
            <a:off x="8915537" y="4284787"/>
            <a:ext cx="2111187" cy="1727164"/>
          </a:xfrm>
        </p:spPr>
        <p:txBody>
          <a:bodyPr/>
          <a:lstStyle/>
          <a:p>
            <a:pPr algn="just"/>
            <a:r>
              <a:rPr lang="fr-FR" dirty="0" smtClean="0"/>
              <a:t>Récupération des index des différentes stations et IBOVAL pour évaluation génomique combinée</a:t>
            </a:r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A7289447-11FB-4FAA-B627-75AC7DA6447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190182" y="2945209"/>
            <a:ext cx="1570181" cy="1064493"/>
          </a:xfrm>
        </p:spPr>
        <p:txBody>
          <a:bodyPr/>
          <a:lstStyle/>
          <a:p>
            <a:pPr algn="ctr"/>
            <a:r>
              <a:rPr lang="fr-FR" b="1" dirty="0" smtClean="0"/>
              <a:t>L’évaluation combinée stations-IBOVAL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D5C7792-FD3F-4CE3-82C1-F6D52AD4A4CD}"/>
              </a:ext>
            </a:extLst>
          </p:cNvPr>
          <p:cNvSpPr txBox="1">
            <a:spLocks/>
          </p:cNvSpPr>
          <p:nvPr/>
        </p:nvSpPr>
        <p:spPr>
          <a:xfrm>
            <a:off x="2776928" y="96545"/>
            <a:ext cx="68533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Liste des tâches du WP1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2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14398" y="1157055"/>
            <a:ext cx="10515600" cy="635967"/>
          </a:xfrm>
        </p:spPr>
        <p:txBody>
          <a:bodyPr>
            <a:normAutofit/>
          </a:bodyPr>
          <a:lstStyle/>
          <a:p>
            <a:r>
              <a:rPr lang="fr-FR" dirty="0"/>
              <a:t>L’évaluation combinée </a:t>
            </a:r>
            <a:r>
              <a:rPr lang="fr-FR" dirty="0" smtClean="0"/>
              <a:t>stations-IBOVAL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427321" y="1923497"/>
            <a:ext cx="1612668" cy="6041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étape : Evaluation QM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331275" y="4289374"/>
            <a:ext cx="148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Conformation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331274" y="5364670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Lait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332232" y="5888180"/>
            <a:ext cx="80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Vêlage</a:t>
            </a:r>
            <a:endParaRPr lang="fr-FR" dirty="0"/>
          </a:p>
        </p:txBody>
      </p:sp>
      <p:cxnSp>
        <p:nvCxnSpPr>
          <p:cNvPr id="47" name="Connecteur droit 46"/>
          <p:cNvCxnSpPr/>
          <p:nvPr/>
        </p:nvCxnSpPr>
        <p:spPr>
          <a:xfrm>
            <a:off x="301700" y="5828017"/>
            <a:ext cx="4320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>
            <a:off x="2388778" y="5917140"/>
            <a:ext cx="201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Difficulté au vêlage</a:t>
            </a:r>
            <a:endParaRPr lang="fr-FR" dirty="0"/>
          </a:p>
        </p:txBody>
      </p:sp>
      <p:sp>
        <p:nvSpPr>
          <p:cNvPr id="84" name="ZoneTexte 83"/>
          <p:cNvSpPr txBox="1"/>
          <p:nvPr/>
        </p:nvSpPr>
        <p:spPr>
          <a:xfrm>
            <a:off x="2388778" y="5364670"/>
            <a:ext cx="192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Production laitière</a:t>
            </a:r>
            <a:endParaRPr lang="fr-FR" dirty="0"/>
          </a:p>
        </p:txBody>
      </p:sp>
      <p:cxnSp>
        <p:nvCxnSpPr>
          <p:cNvPr id="85" name="Connecteur droit 84"/>
          <p:cNvCxnSpPr/>
          <p:nvPr/>
        </p:nvCxnSpPr>
        <p:spPr>
          <a:xfrm>
            <a:off x="306327" y="5297758"/>
            <a:ext cx="4320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2388778" y="3755588"/>
            <a:ext cx="163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Poids à 18 mois</a:t>
            </a:r>
            <a:endParaRPr lang="fr-FR" dirty="0"/>
          </a:p>
        </p:txBody>
      </p:sp>
      <p:sp>
        <p:nvSpPr>
          <p:cNvPr id="87" name="ZoneTexte 86"/>
          <p:cNvSpPr txBox="1"/>
          <p:nvPr/>
        </p:nvSpPr>
        <p:spPr>
          <a:xfrm>
            <a:off x="2388779" y="4047296"/>
            <a:ext cx="173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Développement musculaire</a:t>
            </a:r>
            <a:endParaRPr lang="fr-FR" dirty="0"/>
          </a:p>
        </p:txBody>
      </p:sp>
      <p:sp>
        <p:nvSpPr>
          <p:cNvPr id="88" name="ZoneTexte 87"/>
          <p:cNvSpPr txBox="1"/>
          <p:nvPr/>
        </p:nvSpPr>
        <p:spPr>
          <a:xfrm>
            <a:off x="2391501" y="4596990"/>
            <a:ext cx="187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Développement squelettique</a:t>
            </a:r>
            <a:endParaRPr lang="fr-FR" dirty="0"/>
          </a:p>
        </p:txBody>
      </p:sp>
      <p:sp>
        <p:nvSpPr>
          <p:cNvPr id="89" name="ZoneTexte 88"/>
          <p:cNvSpPr txBox="1"/>
          <p:nvPr/>
        </p:nvSpPr>
        <p:spPr>
          <a:xfrm>
            <a:off x="2197588" y="2752182"/>
            <a:ext cx="215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BLUP modèle animal</a:t>
            </a:r>
            <a:endParaRPr lang="fr-FR" b="1" dirty="0"/>
          </a:p>
        </p:txBody>
      </p:sp>
      <p:cxnSp>
        <p:nvCxnSpPr>
          <p:cNvPr id="109" name="Connecteur droit 108"/>
          <p:cNvCxnSpPr/>
          <p:nvPr/>
        </p:nvCxnSpPr>
        <p:spPr>
          <a:xfrm>
            <a:off x="309395" y="3323896"/>
            <a:ext cx="4320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68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14398" y="1157055"/>
            <a:ext cx="10515600" cy="635967"/>
          </a:xfrm>
        </p:spPr>
        <p:txBody>
          <a:bodyPr>
            <a:normAutofit/>
          </a:bodyPr>
          <a:lstStyle/>
          <a:p>
            <a:r>
              <a:rPr lang="fr-FR" dirty="0"/>
              <a:t>L’évaluation combinée </a:t>
            </a:r>
            <a:r>
              <a:rPr lang="fr-FR" dirty="0" smtClean="0"/>
              <a:t>stations-IBOVAL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427321" y="1923497"/>
            <a:ext cx="1612668" cy="6041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étape : Evaluation QM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668189" y="1917718"/>
            <a:ext cx="2150797" cy="6182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étape : Evaluation combinée</a:t>
            </a:r>
            <a:endParaRPr lang="fr-FR" dirty="0"/>
          </a:p>
        </p:txBody>
      </p:sp>
      <p:cxnSp>
        <p:nvCxnSpPr>
          <p:cNvPr id="21" name="Connecteur droit avec flèche 20"/>
          <p:cNvCxnSpPr>
            <a:stCxn id="12" idx="3"/>
            <a:endCxn id="13" idx="1"/>
          </p:cNvCxnSpPr>
          <p:nvPr/>
        </p:nvCxnSpPr>
        <p:spPr>
          <a:xfrm>
            <a:off x="4039989" y="2225555"/>
            <a:ext cx="1628200" cy="1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2" name="Espace réservé du contenu 3"/>
          <p:cNvGraphicFramePr>
            <a:graphicFrameLocks/>
          </p:cNvGraphicFramePr>
          <p:nvPr>
            <p:extLst/>
          </p:nvPr>
        </p:nvGraphicFramePr>
        <p:xfrm>
          <a:off x="5381506" y="3481513"/>
          <a:ext cx="2752109" cy="163141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15491">
                  <a:extLst>
                    <a:ext uri="{9D8B030D-6E8A-4147-A177-3AD203B41FA5}">
                      <a16:colId xmlns:a16="http://schemas.microsoft.com/office/drawing/2014/main" val="2633682064"/>
                    </a:ext>
                  </a:extLst>
                </a:gridCol>
                <a:gridCol w="598516">
                  <a:extLst>
                    <a:ext uri="{9D8B030D-6E8A-4147-A177-3AD203B41FA5}">
                      <a16:colId xmlns:a16="http://schemas.microsoft.com/office/drawing/2014/main" val="2925875278"/>
                    </a:ext>
                  </a:extLst>
                </a:gridCol>
                <a:gridCol w="698269">
                  <a:extLst>
                    <a:ext uri="{9D8B030D-6E8A-4147-A177-3AD203B41FA5}">
                      <a16:colId xmlns:a16="http://schemas.microsoft.com/office/drawing/2014/main" val="244023255"/>
                    </a:ext>
                  </a:extLst>
                </a:gridCol>
                <a:gridCol w="739833">
                  <a:extLst>
                    <a:ext uri="{9D8B030D-6E8A-4147-A177-3AD203B41FA5}">
                      <a16:colId xmlns:a16="http://schemas.microsoft.com/office/drawing/2014/main" val="2291943022"/>
                    </a:ext>
                  </a:extLst>
                </a:gridCol>
              </a:tblGrid>
              <a:tr h="29246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SE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CI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JBS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IBOVAL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3859855"/>
                  </a:ext>
                </a:extLst>
              </a:tr>
              <a:tr h="371854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CRste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CRci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CRjbs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CRsev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629939"/>
                  </a:ext>
                </a:extLst>
              </a:tr>
              <a:tr h="483549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DMste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DMci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DMjbs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DMsev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3564880"/>
                  </a:ext>
                </a:extLst>
              </a:tr>
              <a:tr h="483549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DSste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DSci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DSjbs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DSsev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4520916"/>
                  </a:ext>
                </a:extLst>
              </a:tr>
            </a:tbl>
          </a:graphicData>
        </a:graphic>
      </p:graphicFrame>
      <p:sp>
        <p:nvSpPr>
          <p:cNvPr id="43" name="ZoneTexte 42"/>
          <p:cNvSpPr txBox="1"/>
          <p:nvPr/>
        </p:nvSpPr>
        <p:spPr>
          <a:xfrm>
            <a:off x="331275" y="4289374"/>
            <a:ext cx="148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Conformation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331274" y="5364670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Lait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332232" y="5888180"/>
            <a:ext cx="80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Vêlage</a:t>
            </a:r>
            <a:endParaRPr lang="fr-FR" dirty="0"/>
          </a:p>
        </p:txBody>
      </p:sp>
      <p:cxnSp>
        <p:nvCxnSpPr>
          <p:cNvPr id="47" name="Connecteur droit 46"/>
          <p:cNvCxnSpPr/>
          <p:nvPr/>
        </p:nvCxnSpPr>
        <p:spPr>
          <a:xfrm>
            <a:off x="301700" y="5828017"/>
            <a:ext cx="8280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5735096" y="5917140"/>
            <a:ext cx="203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IBOVAL :</a:t>
            </a:r>
            <a:r>
              <a:rPr lang="fr-FR" dirty="0" smtClean="0"/>
              <a:t> index </a:t>
            </a:r>
            <a:r>
              <a:rPr lang="fr-FR" dirty="0" err="1" smtClean="0"/>
              <a:t>AVel</a:t>
            </a:r>
            <a:endParaRPr lang="fr-FR" dirty="0"/>
          </a:p>
        </p:txBody>
      </p:sp>
      <p:sp>
        <p:nvSpPr>
          <p:cNvPr id="82" name="ZoneTexte 81"/>
          <p:cNvSpPr txBox="1"/>
          <p:nvPr/>
        </p:nvSpPr>
        <p:spPr>
          <a:xfrm>
            <a:off x="2388778" y="5917140"/>
            <a:ext cx="201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Difficulté au vêlage</a:t>
            </a:r>
            <a:endParaRPr lang="fr-FR" dirty="0"/>
          </a:p>
        </p:txBody>
      </p:sp>
      <p:sp>
        <p:nvSpPr>
          <p:cNvPr id="83" name="ZoneTexte 82"/>
          <p:cNvSpPr txBox="1"/>
          <p:nvPr/>
        </p:nvSpPr>
        <p:spPr>
          <a:xfrm>
            <a:off x="5735096" y="5373997"/>
            <a:ext cx="20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IBOVAL :</a:t>
            </a:r>
            <a:r>
              <a:rPr lang="fr-FR" dirty="0" smtClean="0"/>
              <a:t> index </a:t>
            </a:r>
            <a:r>
              <a:rPr lang="fr-FR" dirty="0" err="1" smtClean="0"/>
              <a:t>ALait</a:t>
            </a:r>
            <a:endParaRPr lang="fr-FR" dirty="0"/>
          </a:p>
        </p:txBody>
      </p:sp>
      <p:sp>
        <p:nvSpPr>
          <p:cNvPr id="84" name="ZoneTexte 83"/>
          <p:cNvSpPr txBox="1"/>
          <p:nvPr/>
        </p:nvSpPr>
        <p:spPr>
          <a:xfrm>
            <a:off x="2388778" y="5364670"/>
            <a:ext cx="192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Production laitière</a:t>
            </a:r>
            <a:endParaRPr lang="fr-FR" dirty="0"/>
          </a:p>
        </p:txBody>
      </p:sp>
      <p:cxnSp>
        <p:nvCxnSpPr>
          <p:cNvPr id="85" name="Connecteur droit 84"/>
          <p:cNvCxnSpPr/>
          <p:nvPr/>
        </p:nvCxnSpPr>
        <p:spPr>
          <a:xfrm>
            <a:off x="306327" y="5297758"/>
            <a:ext cx="8280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2388778" y="3755588"/>
            <a:ext cx="163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Poids à 18 mois</a:t>
            </a:r>
            <a:endParaRPr lang="fr-FR" dirty="0"/>
          </a:p>
        </p:txBody>
      </p:sp>
      <p:sp>
        <p:nvSpPr>
          <p:cNvPr id="87" name="ZoneTexte 86"/>
          <p:cNvSpPr txBox="1"/>
          <p:nvPr/>
        </p:nvSpPr>
        <p:spPr>
          <a:xfrm>
            <a:off x="2388779" y="4047296"/>
            <a:ext cx="173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Développement musculaire</a:t>
            </a:r>
            <a:endParaRPr lang="fr-FR" dirty="0"/>
          </a:p>
        </p:txBody>
      </p:sp>
      <p:sp>
        <p:nvSpPr>
          <p:cNvPr id="88" name="ZoneTexte 87"/>
          <p:cNvSpPr txBox="1"/>
          <p:nvPr/>
        </p:nvSpPr>
        <p:spPr>
          <a:xfrm>
            <a:off x="2391501" y="4596990"/>
            <a:ext cx="187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Développement squelettique</a:t>
            </a:r>
            <a:endParaRPr lang="fr-FR" dirty="0"/>
          </a:p>
        </p:txBody>
      </p:sp>
      <p:sp>
        <p:nvSpPr>
          <p:cNvPr id="89" name="ZoneTexte 88"/>
          <p:cNvSpPr txBox="1"/>
          <p:nvPr/>
        </p:nvSpPr>
        <p:spPr>
          <a:xfrm>
            <a:off x="2197588" y="2752182"/>
            <a:ext cx="215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BLUP modèle animal</a:t>
            </a:r>
            <a:endParaRPr lang="fr-FR" b="1" dirty="0"/>
          </a:p>
        </p:txBody>
      </p:sp>
      <p:sp>
        <p:nvSpPr>
          <p:cNvPr id="96" name="ZoneTexte 95"/>
          <p:cNvSpPr txBox="1"/>
          <p:nvPr/>
        </p:nvSpPr>
        <p:spPr>
          <a:xfrm>
            <a:off x="5667569" y="2613682"/>
            <a:ext cx="2208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Dérégression</a:t>
            </a:r>
            <a:r>
              <a:rPr lang="fr-FR" b="1" dirty="0" smtClean="0"/>
              <a:t> + </a:t>
            </a:r>
          </a:p>
          <a:p>
            <a:pPr algn="ctr"/>
            <a:r>
              <a:rPr lang="fr-FR" b="1" dirty="0" smtClean="0"/>
              <a:t>BLUP </a:t>
            </a:r>
            <a:r>
              <a:rPr lang="fr-FR" b="1" dirty="0" err="1" smtClean="0"/>
              <a:t>multicaractère</a:t>
            </a:r>
            <a:endParaRPr lang="fr-FR" b="1" dirty="0"/>
          </a:p>
        </p:txBody>
      </p:sp>
      <p:cxnSp>
        <p:nvCxnSpPr>
          <p:cNvPr id="109" name="Connecteur droit 108"/>
          <p:cNvCxnSpPr/>
          <p:nvPr/>
        </p:nvCxnSpPr>
        <p:spPr>
          <a:xfrm>
            <a:off x="309395" y="3323896"/>
            <a:ext cx="8280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38</a:t>
            </a:fld>
            <a:endParaRPr lang="fr-FR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4196080" y="3970021"/>
            <a:ext cx="1014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4196081" y="4370461"/>
            <a:ext cx="1014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4196081" y="4866201"/>
            <a:ext cx="1014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4538205" y="6098939"/>
            <a:ext cx="1014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538206" y="5567113"/>
            <a:ext cx="1014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1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14398" y="1157055"/>
            <a:ext cx="10515600" cy="635967"/>
          </a:xfrm>
        </p:spPr>
        <p:txBody>
          <a:bodyPr>
            <a:normAutofit/>
          </a:bodyPr>
          <a:lstStyle/>
          <a:p>
            <a:r>
              <a:rPr lang="fr-FR" dirty="0"/>
              <a:t>L’évaluation combinée </a:t>
            </a:r>
            <a:r>
              <a:rPr lang="fr-FR" dirty="0" smtClean="0"/>
              <a:t>stations-IBOVAL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427321" y="1923497"/>
            <a:ext cx="1612668" cy="6041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étape : Evaluation QM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668189" y="1917718"/>
            <a:ext cx="2150797" cy="6182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étape : Evaluation combinée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9231501" y="1923498"/>
            <a:ext cx="2265000" cy="6041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étape : Evaluation génomique</a:t>
            </a:r>
            <a:endParaRPr lang="fr-FR" dirty="0"/>
          </a:p>
        </p:txBody>
      </p:sp>
      <p:cxnSp>
        <p:nvCxnSpPr>
          <p:cNvPr id="21" name="Connecteur droit avec flèche 20"/>
          <p:cNvCxnSpPr>
            <a:stCxn id="12" idx="3"/>
            <a:endCxn id="13" idx="1"/>
          </p:cNvCxnSpPr>
          <p:nvPr/>
        </p:nvCxnSpPr>
        <p:spPr>
          <a:xfrm>
            <a:off x="4039989" y="2225555"/>
            <a:ext cx="1628200" cy="1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13" idx="3"/>
            <a:endCxn id="19" idx="1"/>
          </p:cNvCxnSpPr>
          <p:nvPr/>
        </p:nvCxnSpPr>
        <p:spPr>
          <a:xfrm flipV="1">
            <a:off x="7818986" y="2225556"/>
            <a:ext cx="1412515" cy="1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Espace réservé du contenu 3"/>
          <p:cNvGraphicFramePr>
            <a:graphicFrameLocks/>
          </p:cNvGraphicFramePr>
          <p:nvPr>
            <p:extLst/>
          </p:nvPr>
        </p:nvGraphicFramePr>
        <p:xfrm>
          <a:off x="5381506" y="3481513"/>
          <a:ext cx="2752109" cy="163141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15491">
                  <a:extLst>
                    <a:ext uri="{9D8B030D-6E8A-4147-A177-3AD203B41FA5}">
                      <a16:colId xmlns:a16="http://schemas.microsoft.com/office/drawing/2014/main" val="2633682064"/>
                    </a:ext>
                  </a:extLst>
                </a:gridCol>
                <a:gridCol w="598516">
                  <a:extLst>
                    <a:ext uri="{9D8B030D-6E8A-4147-A177-3AD203B41FA5}">
                      <a16:colId xmlns:a16="http://schemas.microsoft.com/office/drawing/2014/main" val="2925875278"/>
                    </a:ext>
                  </a:extLst>
                </a:gridCol>
                <a:gridCol w="698269">
                  <a:extLst>
                    <a:ext uri="{9D8B030D-6E8A-4147-A177-3AD203B41FA5}">
                      <a16:colId xmlns:a16="http://schemas.microsoft.com/office/drawing/2014/main" val="244023255"/>
                    </a:ext>
                  </a:extLst>
                </a:gridCol>
                <a:gridCol w="739833">
                  <a:extLst>
                    <a:ext uri="{9D8B030D-6E8A-4147-A177-3AD203B41FA5}">
                      <a16:colId xmlns:a16="http://schemas.microsoft.com/office/drawing/2014/main" val="2291943022"/>
                    </a:ext>
                  </a:extLst>
                </a:gridCol>
              </a:tblGrid>
              <a:tr h="29246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SE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CI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JBS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IBOVAL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3859855"/>
                  </a:ext>
                </a:extLst>
              </a:tr>
              <a:tr h="371854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CRste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CRci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CRjbs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CRsev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629939"/>
                  </a:ext>
                </a:extLst>
              </a:tr>
              <a:tr h="483549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DMste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DMci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DMjbs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DMsev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3564880"/>
                  </a:ext>
                </a:extLst>
              </a:tr>
              <a:tr h="483549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DSste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DSci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DSjbs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DSsev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4520916"/>
                  </a:ext>
                </a:extLst>
              </a:tr>
            </a:tbl>
          </a:graphicData>
        </a:graphic>
      </p:graphicFrame>
      <p:sp>
        <p:nvSpPr>
          <p:cNvPr id="43" name="ZoneTexte 42"/>
          <p:cNvSpPr txBox="1"/>
          <p:nvPr/>
        </p:nvSpPr>
        <p:spPr>
          <a:xfrm>
            <a:off x="331275" y="4289374"/>
            <a:ext cx="148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Conformation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331274" y="5364670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Lait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332232" y="5888180"/>
            <a:ext cx="80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Vêlage</a:t>
            </a:r>
            <a:endParaRPr lang="fr-FR" dirty="0"/>
          </a:p>
        </p:txBody>
      </p:sp>
      <p:cxnSp>
        <p:nvCxnSpPr>
          <p:cNvPr id="47" name="Connecteur droit 46"/>
          <p:cNvCxnSpPr/>
          <p:nvPr/>
        </p:nvCxnSpPr>
        <p:spPr>
          <a:xfrm>
            <a:off x="301700" y="5828017"/>
            <a:ext cx="11232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5735096" y="5917140"/>
            <a:ext cx="203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IBOVAL :</a:t>
            </a:r>
            <a:r>
              <a:rPr lang="fr-FR" dirty="0" smtClean="0"/>
              <a:t> index </a:t>
            </a:r>
            <a:r>
              <a:rPr lang="fr-FR" dirty="0" err="1" smtClean="0"/>
              <a:t>AVel</a:t>
            </a:r>
            <a:endParaRPr lang="fr-FR" dirty="0"/>
          </a:p>
        </p:txBody>
      </p:sp>
      <p:sp>
        <p:nvSpPr>
          <p:cNvPr id="82" name="ZoneTexte 81"/>
          <p:cNvSpPr txBox="1"/>
          <p:nvPr/>
        </p:nvSpPr>
        <p:spPr>
          <a:xfrm>
            <a:off x="2388778" y="5917140"/>
            <a:ext cx="201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Difficulté au vêlage</a:t>
            </a:r>
            <a:endParaRPr lang="fr-FR" dirty="0"/>
          </a:p>
        </p:txBody>
      </p:sp>
      <p:sp>
        <p:nvSpPr>
          <p:cNvPr id="83" name="ZoneTexte 82"/>
          <p:cNvSpPr txBox="1"/>
          <p:nvPr/>
        </p:nvSpPr>
        <p:spPr>
          <a:xfrm>
            <a:off x="5735096" y="5373997"/>
            <a:ext cx="20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IBOVAL :</a:t>
            </a:r>
            <a:r>
              <a:rPr lang="fr-FR" dirty="0" smtClean="0"/>
              <a:t> index </a:t>
            </a:r>
            <a:r>
              <a:rPr lang="fr-FR" dirty="0" err="1" smtClean="0"/>
              <a:t>ALait</a:t>
            </a:r>
            <a:endParaRPr lang="fr-FR" dirty="0"/>
          </a:p>
        </p:txBody>
      </p:sp>
      <p:sp>
        <p:nvSpPr>
          <p:cNvPr id="84" name="ZoneTexte 83"/>
          <p:cNvSpPr txBox="1"/>
          <p:nvPr/>
        </p:nvSpPr>
        <p:spPr>
          <a:xfrm>
            <a:off x="2388778" y="5364670"/>
            <a:ext cx="192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Production laitière</a:t>
            </a:r>
            <a:endParaRPr lang="fr-FR" dirty="0"/>
          </a:p>
        </p:txBody>
      </p:sp>
      <p:cxnSp>
        <p:nvCxnSpPr>
          <p:cNvPr id="85" name="Connecteur droit 84"/>
          <p:cNvCxnSpPr/>
          <p:nvPr/>
        </p:nvCxnSpPr>
        <p:spPr>
          <a:xfrm>
            <a:off x="306327" y="5297758"/>
            <a:ext cx="11232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2388778" y="3755588"/>
            <a:ext cx="163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Poids à 18 mois</a:t>
            </a:r>
            <a:endParaRPr lang="fr-FR" dirty="0"/>
          </a:p>
        </p:txBody>
      </p:sp>
      <p:sp>
        <p:nvSpPr>
          <p:cNvPr id="87" name="ZoneTexte 86"/>
          <p:cNvSpPr txBox="1"/>
          <p:nvPr/>
        </p:nvSpPr>
        <p:spPr>
          <a:xfrm>
            <a:off x="2388779" y="4047296"/>
            <a:ext cx="173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Développement musculaire</a:t>
            </a:r>
            <a:endParaRPr lang="fr-FR" dirty="0"/>
          </a:p>
        </p:txBody>
      </p:sp>
      <p:sp>
        <p:nvSpPr>
          <p:cNvPr id="88" name="ZoneTexte 87"/>
          <p:cNvSpPr txBox="1"/>
          <p:nvPr/>
        </p:nvSpPr>
        <p:spPr>
          <a:xfrm>
            <a:off x="2391501" y="4596990"/>
            <a:ext cx="187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Développement squelettique</a:t>
            </a:r>
            <a:endParaRPr lang="fr-FR" dirty="0"/>
          </a:p>
        </p:txBody>
      </p:sp>
      <p:sp>
        <p:nvSpPr>
          <p:cNvPr id="89" name="ZoneTexte 88"/>
          <p:cNvSpPr txBox="1"/>
          <p:nvPr/>
        </p:nvSpPr>
        <p:spPr>
          <a:xfrm>
            <a:off x="2197588" y="2752182"/>
            <a:ext cx="215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BLUP modèle animal</a:t>
            </a:r>
            <a:endParaRPr lang="fr-FR" b="1" dirty="0"/>
          </a:p>
        </p:txBody>
      </p:sp>
      <p:sp>
        <p:nvSpPr>
          <p:cNvPr id="96" name="ZoneTexte 95"/>
          <p:cNvSpPr txBox="1"/>
          <p:nvPr/>
        </p:nvSpPr>
        <p:spPr>
          <a:xfrm>
            <a:off x="5667569" y="2613682"/>
            <a:ext cx="2208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Dérégression</a:t>
            </a:r>
            <a:r>
              <a:rPr lang="fr-FR" b="1" dirty="0" smtClean="0"/>
              <a:t> + </a:t>
            </a:r>
          </a:p>
          <a:p>
            <a:pPr algn="ctr"/>
            <a:r>
              <a:rPr lang="fr-FR" b="1" dirty="0" smtClean="0"/>
              <a:t>BLUP </a:t>
            </a:r>
            <a:r>
              <a:rPr lang="fr-FR" b="1" dirty="0" err="1" smtClean="0"/>
              <a:t>multicaractère</a:t>
            </a:r>
            <a:endParaRPr lang="fr-FR" b="1" dirty="0"/>
          </a:p>
        </p:txBody>
      </p:sp>
      <p:cxnSp>
        <p:nvCxnSpPr>
          <p:cNvPr id="109" name="Connecteur droit 108"/>
          <p:cNvCxnSpPr/>
          <p:nvPr/>
        </p:nvCxnSpPr>
        <p:spPr>
          <a:xfrm>
            <a:off x="309395" y="3323896"/>
            <a:ext cx="11232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2" name="ZoneTexte 111"/>
          <p:cNvSpPr txBox="1"/>
          <p:nvPr/>
        </p:nvSpPr>
        <p:spPr>
          <a:xfrm>
            <a:off x="9276757" y="2617403"/>
            <a:ext cx="2208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Dérégression</a:t>
            </a:r>
            <a:r>
              <a:rPr lang="fr-FR" b="1" dirty="0" smtClean="0"/>
              <a:t> + </a:t>
            </a:r>
          </a:p>
          <a:p>
            <a:pPr algn="ctr"/>
            <a:r>
              <a:rPr lang="fr-FR" b="1" dirty="0" smtClean="0"/>
              <a:t>GBLUP </a:t>
            </a:r>
            <a:r>
              <a:rPr lang="fr-FR" b="1" dirty="0" err="1" smtClean="0"/>
              <a:t>unicaractère</a:t>
            </a:r>
            <a:endParaRPr lang="fr-FR" b="1" dirty="0"/>
          </a:p>
        </p:txBody>
      </p:sp>
      <p:sp>
        <p:nvSpPr>
          <p:cNvPr id="113" name="ZoneTexte 112"/>
          <p:cNvSpPr txBox="1"/>
          <p:nvPr/>
        </p:nvSpPr>
        <p:spPr>
          <a:xfrm>
            <a:off x="9724203" y="3766883"/>
            <a:ext cx="131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CR combiné</a:t>
            </a:r>
            <a:endParaRPr lang="fr-FR" dirty="0"/>
          </a:p>
        </p:txBody>
      </p:sp>
      <p:sp>
        <p:nvSpPr>
          <p:cNvPr id="114" name="ZoneTexte 113"/>
          <p:cNvSpPr txBox="1"/>
          <p:nvPr/>
        </p:nvSpPr>
        <p:spPr>
          <a:xfrm>
            <a:off x="9724203" y="4209869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DM combiné</a:t>
            </a:r>
            <a:endParaRPr lang="fr-FR" dirty="0"/>
          </a:p>
        </p:txBody>
      </p:sp>
      <p:sp>
        <p:nvSpPr>
          <p:cNvPr id="115" name="ZoneTexte 114"/>
          <p:cNvSpPr txBox="1"/>
          <p:nvPr/>
        </p:nvSpPr>
        <p:spPr>
          <a:xfrm>
            <a:off x="9724202" y="4681535"/>
            <a:ext cx="130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DS combiné</a:t>
            </a:r>
            <a:endParaRPr lang="fr-FR" dirty="0"/>
          </a:p>
        </p:txBody>
      </p:sp>
      <p:sp>
        <p:nvSpPr>
          <p:cNvPr id="116" name="ZoneTexte 115"/>
          <p:cNvSpPr txBox="1"/>
          <p:nvPr/>
        </p:nvSpPr>
        <p:spPr>
          <a:xfrm>
            <a:off x="9717405" y="5382447"/>
            <a:ext cx="145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LAIT combiné</a:t>
            </a:r>
            <a:endParaRPr lang="fr-FR" dirty="0"/>
          </a:p>
        </p:txBody>
      </p:sp>
      <p:sp>
        <p:nvSpPr>
          <p:cNvPr id="117" name="ZoneTexte 116"/>
          <p:cNvSpPr txBox="1"/>
          <p:nvPr/>
        </p:nvSpPr>
        <p:spPr>
          <a:xfrm>
            <a:off x="9717405" y="5922033"/>
            <a:ext cx="1393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VEL combiné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39</a:t>
            </a:fld>
            <a:endParaRPr lang="fr-FR"/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4196080" y="3970021"/>
            <a:ext cx="1014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4196081" y="4370461"/>
            <a:ext cx="1014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4196081" y="4866201"/>
            <a:ext cx="1014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4538205" y="6098939"/>
            <a:ext cx="1014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4538206" y="5567113"/>
            <a:ext cx="1014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8556662" y="6097603"/>
            <a:ext cx="1078100" cy="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8556662" y="4872422"/>
            <a:ext cx="1078100" cy="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8556662" y="4394535"/>
            <a:ext cx="1078100" cy="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>
            <a:off x="8556662" y="3950213"/>
            <a:ext cx="1078100" cy="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>
            <a:off x="8550846" y="5557917"/>
            <a:ext cx="1078100" cy="2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3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4A9370-559A-437F-8177-93873C371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Restitution du plan d’action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93489D-6189-467A-8319-394BB8CE2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4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14398" y="1157055"/>
            <a:ext cx="10515600" cy="635967"/>
          </a:xfrm>
        </p:spPr>
        <p:txBody>
          <a:bodyPr>
            <a:normAutofit/>
          </a:bodyPr>
          <a:lstStyle/>
          <a:p>
            <a:r>
              <a:rPr lang="fr-FR" dirty="0"/>
              <a:t>L’évaluation combinée </a:t>
            </a:r>
            <a:r>
              <a:rPr lang="fr-FR" dirty="0" smtClean="0"/>
              <a:t>stations-IBOVAL </a:t>
            </a:r>
            <a:r>
              <a:rPr lang="fr-FR" dirty="0" smtClean="0">
                <a:solidFill>
                  <a:srgbClr val="FF0000"/>
                </a:solidFill>
              </a:rPr>
              <a:t>– à modifier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84322" y="1917718"/>
            <a:ext cx="2150797" cy="6182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étape : Evaluation combinée</a:t>
            </a:r>
            <a:endParaRPr lang="fr-FR" dirty="0"/>
          </a:p>
        </p:txBody>
      </p:sp>
      <p:graphicFrame>
        <p:nvGraphicFramePr>
          <p:cNvPr id="42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651187"/>
              </p:ext>
            </p:extLst>
          </p:nvPr>
        </p:nvGraphicFramePr>
        <p:xfrm>
          <a:off x="5029201" y="3481513"/>
          <a:ext cx="3832167" cy="163141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90714">
                  <a:extLst>
                    <a:ext uri="{9D8B030D-6E8A-4147-A177-3AD203B41FA5}">
                      <a16:colId xmlns:a16="http://schemas.microsoft.com/office/drawing/2014/main" val="3665557142"/>
                    </a:ext>
                  </a:extLst>
                </a:gridCol>
                <a:gridCol w="790714">
                  <a:extLst>
                    <a:ext uri="{9D8B030D-6E8A-4147-A177-3AD203B41FA5}">
                      <a16:colId xmlns:a16="http://schemas.microsoft.com/office/drawing/2014/main" val="2633682064"/>
                    </a:ext>
                  </a:extLst>
                </a:gridCol>
                <a:gridCol w="661441">
                  <a:extLst>
                    <a:ext uri="{9D8B030D-6E8A-4147-A177-3AD203B41FA5}">
                      <a16:colId xmlns:a16="http://schemas.microsoft.com/office/drawing/2014/main" val="2925875278"/>
                    </a:ext>
                  </a:extLst>
                </a:gridCol>
                <a:gridCol w="771682">
                  <a:extLst>
                    <a:ext uri="{9D8B030D-6E8A-4147-A177-3AD203B41FA5}">
                      <a16:colId xmlns:a16="http://schemas.microsoft.com/office/drawing/2014/main" val="244023255"/>
                    </a:ext>
                  </a:extLst>
                </a:gridCol>
                <a:gridCol w="817616">
                  <a:extLst>
                    <a:ext uri="{9D8B030D-6E8A-4147-A177-3AD203B41FA5}">
                      <a16:colId xmlns:a16="http://schemas.microsoft.com/office/drawing/2014/main" val="2291943022"/>
                    </a:ext>
                  </a:extLst>
                </a:gridCol>
              </a:tblGrid>
              <a:tr h="292465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QM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SE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CI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JBS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IBOVAL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3859855"/>
                  </a:ext>
                </a:extLst>
              </a:tr>
              <a:tr h="371854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CRqm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CRste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CRci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CRjbs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CRsev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629939"/>
                  </a:ext>
                </a:extLst>
              </a:tr>
              <a:tr h="483549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DMqm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DMste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DMci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DMjbs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DMsev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3564880"/>
                  </a:ext>
                </a:extLst>
              </a:tr>
              <a:tr h="483549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DSqm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DSste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DSci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DSjbs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DSsev</a:t>
                      </a:r>
                      <a:endParaRPr lang="fr-FR" sz="1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4520916"/>
                  </a:ext>
                </a:extLst>
              </a:tr>
            </a:tbl>
          </a:graphicData>
        </a:graphic>
      </p:graphicFrame>
      <p:sp>
        <p:nvSpPr>
          <p:cNvPr id="43" name="ZoneTexte 42"/>
          <p:cNvSpPr txBox="1"/>
          <p:nvPr/>
        </p:nvSpPr>
        <p:spPr>
          <a:xfrm>
            <a:off x="2143452" y="4289374"/>
            <a:ext cx="148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Conformation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2143451" y="5364670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Lait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2144409" y="5888180"/>
            <a:ext cx="80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Vêlage</a:t>
            </a:r>
            <a:endParaRPr lang="fr-FR" dirty="0"/>
          </a:p>
        </p:txBody>
      </p:sp>
      <p:cxnSp>
        <p:nvCxnSpPr>
          <p:cNvPr id="47" name="Connecteur droit 46"/>
          <p:cNvCxnSpPr/>
          <p:nvPr/>
        </p:nvCxnSpPr>
        <p:spPr>
          <a:xfrm>
            <a:off x="2047375" y="5828017"/>
            <a:ext cx="7200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5900222" y="5922033"/>
            <a:ext cx="1736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FVELqms</a:t>
            </a:r>
            <a:r>
              <a:rPr lang="fr-FR" dirty="0" smtClean="0"/>
              <a:t> et </a:t>
            </a:r>
            <a:r>
              <a:rPr lang="fr-FR" dirty="0" err="1" smtClean="0"/>
              <a:t>AVel</a:t>
            </a:r>
            <a:endParaRPr lang="fr-FR" dirty="0"/>
          </a:p>
        </p:txBody>
      </p:sp>
      <p:sp>
        <p:nvSpPr>
          <p:cNvPr id="83" name="ZoneTexte 82"/>
          <p:cNvSpPr txBox="1"/>
          <p:nvPr/>
        </p:nvSpPr>
        <p:spPr>
          <a:xfrm>
            <a:off x="5900222" y="5364670"/>
            <a:ext cx="187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PLAITqms</a:t>
            </a:r>
            <a:r>
              <a:rPr lang="fr-FR" dirty="0" smtClean="0"/>
              <a:t> et </a:t>
            </a:r>
            <a:r>
              <a:rPr lang="fr-FR" dirty="0" err="1" smtClean="0"/>
              <a:t>ALait</a:t>
            </a:r>
            <a:endParaRPr lang="fr-FR" dirty="0"/>
          </a:p>
        </p:txBody>
      </p:sp>
      <p:cxnSp>
        <p:nvCxnSpPr>
          <p:cNvPr id="85" name="Connecteur droit 84"/>
          <p:cNvCxnSpPr/>
          <p:nvPr/>
        </p:nvCxnSpPr>
        <p:spPr>
          <a:xfrm>
            <a:off x="2052002" y="5297758"/>
            <a:ext cx="7200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6" name="ZoneTexte 95"/>
          <p:cNvSpPr txBox="1"/>
          <p:nvPr/>
        </p:nvSpPr>
        <p:spPr>
          <a:xfrm>
            <a:off x="5029201" y="2613682"/>
            <a:ext cx="383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Single </a:t>
            </a:r>
            <a:r>
              <a:rPr lang="fr-FR" b="1" dirty="0" err="1" smtClean="0"/>
              <a:t>Step</a:t>
            </a:r>
            <a:r>
              <a:rPr lang="fr-FR" b="1" dirty="0" smtClean="0"/>
              <a:t> </a:t>
            </a:r>
            <a:r>
              <a:rPr lang="fr-FR" b="1" dirty="0" err="1" smtClean="0"/>
              <a:t>multicaractère</a:t>
            </a:r>
            <a:r>
              <a:rPr lang="fr-FR" b="1" dirty="0" smtClean="0"/>
              <a:t> avec les performances corrigées</a:t>
            </a:r>
            <a:endParaRPr lang="fr-FR" b="1" dirty="0"/>
          </a:p>
        </p:txBody>
      </p:sp>
      <p:cxnSp>
        <p:nvCxnSpPr>
          <p:cNvPr id="109" name="Connecteur droit 108"/>
          <p:cNvCxnSpPr/>
          <p:nvPr/>
        </p:nvCxnSpPr>
        <p:spPr>
          <a:xfrm>
            <a:off x="2113259" y="3323896"/>
            <a:ext cx="7200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00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Estimation des paramètres génétiques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Passage en Single </a:t>
            </a:r>
            <a:r>
              <a:rPr lang="fr-FR" dirty="0" err="1" smtClean="0"/>
              <a:t>Step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Optimisation </a:t>
            </a:r>
            <a:r>
              <a:rPr lang="fr-FR" dirty="0"/>
              <a:t>du </a:t>
            </a:r>
            <a:r>
              <a:rPr lang="fr-FR" dirty="0" smtClean="0"/>
              <a:t>programme. Actuellement 3 x 9 programmes pour réaliser l’évaluation.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800" dirty="0" smtClean="0"/>
              <a:t> Gagner en simplicité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800" dirty="0" smtClean="0"/>
              <a:t> Avoir de la souplesse</a:t>
            </a:r>
            <a:endParaRPr lang="fr-FR" sz="2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d’action du WP3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0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181970"/>
              </p:ext>
            </p:extLst>
          </p:nvPr>
        </p:nvGraphicFramePr>
        <p:xfrm>
          <a:off x="905162" y="2078332"/>
          <a:ext cx="104647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180">
                  <a:extLst>
                    <a:ext uri="{9D8B030D-6E8A-4147-A177-3AD203B41FA5}">
                      <a16:colId xmlns:a16="http://schemas.microsoft.com/office/drawing/2014/main" val="2658199800"/>
                    </a:ext>
                  </a:extLst>
                </a:gridCol>
                <a:gridCol w="572655">
                  <a:extLst>
                    <a:ext uri="{9D8B030D-6E8A-4147-A177-3AD203B41FA5}">
                      <a16:colId xmlns:a16="http://schemas.microsoft.com/office/drawing/2014/main" val="3959087727"/>
                    </a:ext>
                  </a:extLst>
                </a:gridCol>
                <a:gridCol w="563418">
                  <a:extLst>
                    <a:ext uri="{9D8B030D-6E8A-4147-A177-3AD203B41FA5}">
                      <a16:colId xmlns:a16="http://schemas.microsoft.com/office/drawing/2014/main" val="30801960"/>
                    </a:ext>
                  </a:extLst>
                </a:gridCol>
                <a:gridCol w="572655">
                  <a:extLst>
                    <a:ext uri="{9D8B030D-6E8A-4147-A177-3AD203B41FA5}">
                      <a16:colId xmlns:a16="http://schemas.microsoft.com/office/drawing/2014/main" val="2902130613"/>
                    </a:ext>
                  </a:extLst>
                </a:gridCol>
                <a:gridCol w="563418">
                  <a:extLst>
                    <a:ext uri="{9D8B030D-6E8A-4147-A177-3AD203B41FA5}">
                      <a16:colId xmlns:a16="http://schemas.microsoft.com/office/drawing/2014/main" val="3908351502"/>
                    </a:ext>
                  </a:extLst>
                </a:gridCol>
                <a:gridCol w="794327">
                  <a:extLst>
                    <a:ext uri="{9D8B030D-6E8A-4147-A177-3AD203B41FA5}">
                      <a16:colId xmlns:a16="http://schemas.microsoft.com/office/drawing/2014/main" val="2967410057"/>
                    </a:ext>
                  </a:extLst>
                </a:gridCol>
                <a:gridCol w="563418">
                  <a:extLst>
                    <a:ext uri="{9D8B030D-6E8A-4147-A177-3AD203B41FA5}">
                      <a16:colId xmlns:a16="http://schemas.microsoft.com/office/drawing/2014/main" val="2344664505"/>
                    </a:ext>
                  </a:extLst>
                </a:gridCol>
                <a:gridCol w="591128">
                  <a:extLst>
                    <a:ext uri="{9D8B030D-6E8A-4147-A177-3AD203B41FA5}">
                      <a16:colId xmlns:a16="http://schemas.microsoft.com/office/drawing/2014/main" val="1708140649"/>
                    </a:ext>
                  </a:extLst>
                </a:gridCol>
                <a:gridCol w="554181">
                  <a:extLst>
                    <a:ext uri="{9D8B030D-6E8A-4147-A177-3AD203B41FA5}">
                      <a16:colId xmlns:a16="http://schemas.microsoft.com/office/drawing/2014/main" val="3395811365"/>
                    </a:ext>
                  </a:extLst>
                </a:gridCol>
                <a:gridCol w="591128">
                  <a:extLst>
                    <a:ext uri="{9D8B030D-6E8A-4147-A177-3AD203B41FA5}">
                      <a16:colId xmlns:a16="http://schemas.microsoft.com/office/drawing/2014/main" val="4085696168"/>
                    </a:ext>
                  </a:extLst>
                </a:gridCol>
                <a:gridCol w="628072">
                  <a:extLst>
                    <a:ext uri="{9D8B030D-6E8A-4147-A177-3AD203B41FA5}">
                      <a16:colId xmlns:a16="http://schemas.microsoft.com/office/drawing/2014/main" val="291952535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42359222"/>
                    </a:ext>
                  </a:extLst>
                </a:gridCol>
                <a:gridCol w="600364">
                  <a:extLst>
                    <a:ext uri="{9D8B030D-6E8A-4147-A177-3AD203B41FA5}">
                      <a16:colId xmlns:a16="http://schemas.microsoft.com/office/drawing/2014/main" val="2118876515"/>
                    </a:ext>
                  </a:extLst>
                </a:gridCol>
                <a:gridCol w="544946">
                  <a:extLst>
                    <a:ext uri="{9D8B030D-6E8A-4147-A177-3AD203B41FA5}">
                      <a16:colId xmlns:a16="http://schemas.microsoft.com/office/drawing/2014/main" val="2017472959"/>
                    </a:ext>
                  </a:extLst>
                </a:gridCol>
                <a:gridCol w="563418">
                  <a:extLst>
                    <a:ext uri="{9D8B030D-6E8A-4147-A177-3AD203B41FA5}">
                      <a16:colId xmlns:a16="http://schemas.microsoft.com/office/drawing/2014/main" val="423622581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1547258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18860010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Oct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Nov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Dec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Jan 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Fev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Avr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Juin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Juil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Aou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Oct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Nov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Dec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02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WP1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402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T1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46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T2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97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T3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833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WP2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185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T1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184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T2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772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T3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140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WP3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220799"/>
                  </a:ext>
                </a:extLst>
              </a:tr>
            </a:tbl>
          </a:graphicData>
        </a:graphic>
      </p:graphicFrame>
      <p:sp>
        <p:nvSpPr>
          <p:cNvPr id="4" name="Titre 3">
            <a:extLst>
              <a:ext uri="{FF2B5EF4-FFF2-40B4-BE49-F238E27FC236}">
                <a16:creationId xmlns:a16="http://schemas.microsoft.com/office/drawing/2014/main" id="{86FEF2B9-8F3C-4859-A30A-21FEA6DC8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Nouveau planning du projet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122221" y="6118168"/>
            <a:ext cx="482138" cy="3241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45673" y="6093229"/>
            <a:ext cx="1210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Restitution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2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10864243" y="5386192"/>
            <a:ext cx="2317314" cy="2317314"/>
          </a:xfrm>
          <a:prstGeom prst="ellipse">
            <a:avLst/>
          </a:prstGeom>
          <a:gradFill flip="none" rotWithShape="1">
            <a:gsLst>
              <a:gs pos="0">
                <a:srgbClr val="94C11C">
                  <a:shade val="30000"/>
                  <a:satMod val="115000"/>
                </a:srgbClr>
              </a:gs>
              <a:gs pos="50000">
                <a:srgbClr val="94C11C">
                  <a:shade val="67500"/>
                  <a:satMod val="115000"/>
                </a:srgbClr>
              </a:gs>
              <a:gs pos="100000">
                <a:srgbClr val="94C11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-770348" y="-958240"/>
            <a:ext cx="2317314" cy="2317314"/>
          </a:xfrm>
          <a:prstGeom prst="ellipse">
            <a:avLst/>
          </a:prstGeom>
          <a:gradFill flip="none" rotWithShape="1">
            <a:gsLst>
              <a:gs pos="0">
                <a:srgbClr val="94C11C">
                  <a:shade val="30000"/>
                  <a:satMod val="115000"/>
                </a:srgbClr>
              </a:gs>
              <a:gs pos="50000">
                <a:srgbClr val="94C11C">
                  <a:shade val="67500"/>
                  <a:satMod val="115000"/>
                </a:srgbClr>
              </a:gs>
              <a:gs pos="100000">
                <a:srgbClr val="94C11C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1937100" y="1296698"/>
            <a:ext cx="651353" cy="651353"/>
          </a:xfrm>
          <a:prstGeom prst="ellipse">
            <a:avLst/>
          </a:prstGeom>
          <a:gradFill flip="none" rotWithShape="1">
            <a:gsLst>
              <a:gs pos="0">
                <a:srgbClr val="94C11C">
                  <a:shade val="30000"/>
                  <a:satMod val="115000"/>
                </a:srgbClr>
              </a:gs>
              <a:gs pos="50000">
                <a:srgbClr val="94C11C">
                  <a:shade val="67500"/>
                  <a:satMod val="115000"/>
                </a:srgbClr>
              </a:gs>
              <a:gs pos="100000">
                <a:srgbClr val="94C11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235894" y="1841326"/>
            <a:ext cx="8129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/>
              <a:t>MERCI </a:t>
            </a:r>
          </a:p>
        </p:txBody>
      </p:sp>
      <p:sp>
        <p:nvSpPr>
          <p:cNvPr id="13" name="Ellipse 12"/>
          <p:cNvSpPr/>
          <p:nvPr/>
        </p:nvSpPr>
        <p:spPr>
          <a:xfrm>
            <a:off x="473456" y="1540701"/>
            <a:ext cx="300625" cy="300625"/>
          </a:xfrm>
          <a:prstGeom prst="ellipse">
            <a:avLst/>
          </a:prstGeom>
          <a:noFill/>
          <a:ln>
            <a:solidFill>
              <a:srgbClr val="014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653272" y="200417"/>
            <a:ext cx="300625" cy="300625"/>
          </a:xfrm>
          <a:prstGeom prst="ellipse">
            <a:avLst/>
          </a:prstGeom>
          <a:noFill/>
          <a:ln>
            <a:solidFill>
              <a:srgbClr val="014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488571" y="565573"/>
            <a:ext cx="194716" cy="194716"/>
          </a:xfrm>
          <a:prstGeom prst="ellipse">
            <a:avLst/>
          </a:prstGeom>
          <a:noFill/>
          <a:ln>
            <a:solidFill>
              <a:srgbClr val="014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0140594" y="5474860"/>
            <a:ext cx="618256" cy="618256"/>
          </a:xfrm>
          <a:prstGeom prst="ellipse">
            <a:avLst/>
          </a:prstGeom>
          <a:noFill/>
          <a:ln>
            <a:solidFill>
              <a:srgbClr val="014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10864243" y="5386192"/>
            <a:ext cx="300625" cy="300625"/>
          </a:xfrm>
          <a:prstGeom prst="ellipse">
            <a:avLst/>
          </a:prstGeom>
          <a:noFill/>
          <a:ln>
            <a:solidFill>
              <a:srgbClr val="014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0510921" y="6244224"/>
            <a:ext cx="247929" cy="247929"/>
          </a:xfrm>
          <a:prstGeom prst="ellipse">
            <a:avLst/>
          </a:prstGeom>
          <a:noFill/>
          <a:ln>
            <a:solidFill>
              <a:srgbClr val="014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AdobeStock_123476320-Peti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contrast="57000"/>
          </a:blip>
          <a:srcRect l="13084" t="12292" r="42406" b="18958"/>
          <a:stretch/>
        </p:blipFill>
        <p:spPr>
          <a:xfrm>
            <a:off x="6152025" y="3501568"/>
            <a:ext cx="724559" cy="627570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57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5C7792-FD3F-4CE3-82C1-F6D52AD4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6928" y="96545"/>
            <a:ext cx="6853381" cy="1325563"/>
          </a:xfrm>
        </p:spPr>
        <p:txBody>
          <a:bodyPr/>
          <a:lstStyle/>
          <a:p>
            <a:r>
              <a:rPr lang="fr-FR" dirty="0"/>
              <a:t>Liste des tâches du WP1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1261767" y="4285230"/>
            <a:ext cx="1801090" cy="1727164"/>
          </a:xfrm>
        </p:spPr>
        <p:txBody>
          <a:bodyPr/>
          <a:lstStyle/>
          <a:p>
            <a:pPr algn="just"/>
            <a:r>
              <a:rPr lang="fr-FR" dirty="0" smtClean="0"/>
              <a:t>Préparation des données provenant des stations QM pour l’</a:t>
            </a:r>
            <a:r>
              <a:rPr lang="fr-FR" dirty="0"/>
              <a:t>é</a:t>
            </a:r>
            <a:r>
              <a:rPr lang="fr-FR" dirty="0" smtClean="0"/>
              <a:t>valuation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3"/>
          </p:nvPr>
        </p:nvSpPr>
        <p:spPr>
          <a:xfrm>
            <a:off x="5157932" y="4284787"/>
            <a:ext cx="1950027" cy="1727164"/>
          </a:xfrm>
        </p:spPr>
        <p:txBody>
          <a:bodyPr/>
          <a:lstStyle/>
          <a:p>
            <a:pPr algn="just"/>
            <a:r>
              <a:rPr lang="fr-FR" dirty="0" smtClean="0"/>
              <a:t>Evaluation génétique des taureaux testés et mise en forme des index.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4"/>
          </p:nvPr>
        </p:nvSpPr>
        <p:spPr>
          <a:xfrm>
            <a:off x="8915537" y="4284787"/>
            <a:ext cx="2111187" cy="1727164"/>
          </a:xfrm>
        </p:spPr>
        <p:txBody>
          <a:bodyPr/>
          <a:lstStyle/>
          <a:p>
            <a:pPr algn="just"/>
            <a:r>
              <a:rPr lang="fr-FR" dirty="0" smtClean="0"/>
              <a:t>Récupération des index des différentes stations et IBOVAL pour évaluation génomique combinée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7CA5512-BF0C-4597-B368-0BA97D3DAA1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468584" y="2953325"/>
            <a:ext cx="1387456" cy="1064493"/>
          </a:xfrm>
        </p:spPr>
        <p:txBody>
          <a:bodyPr/>
          <a:lstStyle/>
          <a:p>
            <a:pPr algn="ctr"/>
            <a:r>
              <a:rPr lang="fr-FR" b="1" dirty="0" smtClean="0"/>
              <a:t>La préparation des données</a:t>
            </a:r>
            <a:endParaRPr lang="fr-FR" b="1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658E2CF-EBAF-4D17-923C-2CD6D4ACAF2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394037" y="3084945"/>
            <a:ext cx="1477818" cy="932873"/>
          </a:xfrm>
        </p:spPr>
        <p:txBody>
          <a:bodyPr/>
          <a:lstStyle/>
          <a:p>
            <a:pPr algn="ctr"/>
            <a:r>
              <a:rPr lang="fr-FR" b="1" dirty="0" smtClean="0"/>
              <a:t>La chaine d’évaluation QM</a:t>
            </a:r>
            <a:endParaRPr lang="fr-FR" b="1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A7289447-11FB-4FAA-B627-75AC7DA6447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190182" y="2945209"/>
            <a:ext cx="1570181" cy="1064493"/>
          </a:xfrm>
        </p:spPr>
        <p:txBody>
          <a:bodyPr/>
          <a:lstStyle/>
          <a:p>
            <a:pPr algn="ctr"/>
            <a:r>
              <a:rPr lang="fr-FR" b="1" dirty="0" smtClean="0"/>
              <a:t>L’évaluation combinée stations-IBOVAL</a:t>
            </a:r>
            <a:endParaRPr lang="fr-FR" b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5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1261767" y="4285230"/>
            <a:ext cx="1801090" cy="1727164"/>
          </a:xfrm>
        </p:spPr>
        <p:txBody>
          <a:bodyPr/>
          <a:lstStyle/>
          <a:p>
            <a:pPr algn="just"/>
            <a:r>
              <a:rPr lang="fr-FR" dirty="0" smtClean="0"/>
              <a:t>Préparation des données provenant des stations QM pour l’</a:t>
            </a:r>
            <a:r>
              <a:rPr lang="fr-FR" dirty="0"/>
              <a:t>é</a:t>
            </a:r>
            <a:r>
              <a:rPr lang="fr-FR" dirty="0" smtClean="0"/>
              <a:t>valuation</a:t>
            </a:r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7CA5512-BF0C-4597-B368-0BA97D3DAA1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468584" y="2953325"/>
            <a:ext cx="1387456" cy="1064493"/>
          </a:xfrm>
        </p:spPr>
        <p:txBody>
          <a:bodyPr/>
          <a:lstStyle/>
          <a:p>
            <a:pPr algn="ctr"/>
            <a:r>
              <a:rPr lang="fr-FR" b="1" dirty="0" smtClean="0"/>
              <a:t>La préparation des données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D5C7792-FD3F-4CE3-82C1-F6D52AD4A4CD}"/>
              </a:ext>
            </a:extLst>
          </p:cNvPr>
          <p:cNvSpPr txBox="1">
            <a:spLocks/>
          </p:cNvSpPr>
          <p:nvPr/>
        </p:nvSpPr>
        <p:spPr>
          <a:xfrm>
            <a:off x="2776928" y="96545"/>
            <a:ext cx="68533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Liste des tâches du WP1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2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6FEF2B9-8F3C-4859-A30A-21FEA6DC8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préparation des données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52500" y="3082599"/>
            <a:ext cx="1395496" cy="63687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Création des répertoires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880803" y="4075667"/>
            <a:ext cx="1620289" cy="63687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/>
              <a:t>M</a:t>
            </a:r>
            <a:r>
              <a:rPr lang="fr-FR" dirty="0" smtClean="0"/>
              <a:t>ise en forme des données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525981" y="4076923"/>
            <a:ext cx="1461657" cy="63687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Vérification des données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465716" y="3082599"/>
            <a:ext cx="1580109" cy="63687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Lecture des dates de </a:t>
            </a:r>
            <a:r>
              <a:rPr lang="fr-FR" dirty="0" err="1" smtClean="0"/>
              <a:t>repro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114005" y="5069991"/>
            <a:ext cx="1708266" cy="63687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Dénombrement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328458" y="4075667"/>
            <a:ext cx="1446415" cy="63687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Synthèse des éliminations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4475018" y="5069991"/>
            <a:ext cx="1385455" cy="63687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Vérification des régions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8867943" y="4082725"/>
            <a:ext cx="914402" cy="63687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Cumul séries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7116384" y="4075667"/>
            <a:ext cx="1338348" cy="63687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Préparation fichiers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0476814" y="3081343"/>
            <a:ext cx="1266303" cy="63687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Dérogation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0165085" y="4082725"/>
            <a:ext cx="1888369" cy="636876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Préparation fichiers pour </a:t>
            </a:r>
            <a:r>
              <a:rPr lang="fr-FR" b="1" dirty="0" err="1" smtClean="0"/>
              <a:t>éval</a:t>
            </a:r>
            <a:endParaRPr lang="fr-FR" b="1" dirty="0"/>
          </a:p>
        </p:txBody>
      </p:sp>
      <p:sp>
        <p:nvSpPr>
          <p:cNvPr id="18" name="Rectangle 17"/>
          <p:cNvSpPr/>
          <p:nvPr/>
        </p:nvSpPr>
        <p:spPr>
          <a:xfrm>
            <a:off x="1801784" y="3082599"/>
            <a:ext cx="1398616" cy="63687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Transfert des données</a:t>
            </a:r>
            <a:endParaRPr lang="fr-FR" dirty="0"/>
          </a:p>
        </p:txBody>
      </p:sp>
      <p:cxnSp>
        <p:nvCxnSpPr>
          <p:cNvPr id="19" name="Connecteur droit avec flèche 18"/>
          <p:cNvCxnSpPr>
            <a:stCxn id="6" idx="2"/>
            <a:endCxn id="7" idx="0"/>
          </p:cNvCxnSpPr>
          <p:nvPr/>
        </p:nvCxnSpPr>
        <p:spPr>
          <a:xfrm>
            <a:off x="950248" y="3719475"/>
            <a:ext cx="740700" cy="356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8" idx="2"/>
            <a:endCxn id="7" idx="0"/>
          </p:cNvCxnSpPr>
          <p:nvPr/>
        </p:nvCxnSpPr>
        <p:spPr>
          <a:xfrm flipH="1">
            <a:off x="1690948" y="3719475"/>
            <a:ext cx="810144" cy="356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7" idx="3"/>
            <a:endCxn id="8" idx="1"/>
          </p:cNvCxnSpPr>
          <p:nvPr/>
        </p:nvCxnSpPr>
        <p:spPr>
          <a:xfrm>
            <a:off x="2501092" y="4394105"/>
            <a:ext cx="1024889" cy="1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9" idx="2"/>
            <a:endCxn id="8" idx="0"/>
          </p:cNvCxnSpPr>
          <p:nvPr/>
        </p:nvCxnSpPr>
        <p:spPr>
          <a:xfrm>
            <a:off x="4255771" y="3719475"/>
            <a:ext cx="1039" cy="357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8" idx="2"/>
            <a:endCxn id="13" idx="0"/>
          </p:cNvCxnSpPr>
          <p:nvPr/>
        </p:nvCxnSpPr>
        <p:spPr>
          <a:xfrm>
            <a:off x="4256810" y="4713799"/>
            <a:ext cx="910936" cy="356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13" idx="0"/>
            <a:endCxn id="12" idx="2"/>
          </p:cNvCxnSpPr>
          <p:nvPr/>
        </p:nvCxnSpPr>
        <p:spPr>
          <a:xfrm flipV="1">
            <a:off x="5167746" y="4712543"/>
            <a:ext cx="883920" cy="357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16" idx="2"/>
            <a:endCxn id="17" idx="0"/>
          </p:cNvCxnSpPr>
          <p:nvPr/>
        </p:nvCxnSpPr>
        <p:spPr>
          <a:xfrm flipH="1">
            <a:off x="11109270" y="3718219"/>
            <a:ext cx="696" cy="364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12" idx="2"/>
            <a:endCxn id="11" idx="0"/>
          </p:cNvCxnSpPr>
          <p:nvPr/>
        </p:nvCxnSpPr>
        <p:spPr>
          <a:xfrm>
            <a:off x="6051666" y="4712543"/>
            <a:ext cx="916472" cy="357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1" idx="0"/>
            <a:endCxn id="15" idx="2"/>
          </p:cNvCxnSpPr>
          <p:nvPr/>
        </p:nvCxnSpPr>
        <p:spPr>
          <a:xfrm flipV="1">
            <a:off x="6968138" y="4712543"/>
            <a:ext cx="817420" cy="357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4" idx="3"/>
            <a:endCxn id="17" idx="1"/>
          </p:cNvCxnSpPr>
          <p:nvPr/>
        </p:nvCxnSpPr>
        <p:spPr>
          <a:xfrm>
            <a:off x="9782345" y="4401163"/>
            <a:ext cx="382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15" idx="3"/>
            <a:endCxn id="14" idx="1"/>
          </p:cNvCxnSpPr>
          <p:nvPr/>
        </p:nvCxnSpPr>
        <p:spPr>
          <a:xfrm>
            <a:off x="8454732" y="4394105"/>
            <a:ext cx="413211" cy="7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52501" y="2274987"/>
            <a:ext cx="2947900" cy="4987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Etapes préliminaires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3465716" y="2274987"/>
            <a:ext cx="8505998" cy="4949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Préparation et validation des données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5367253" y="3081343"/>
            <a:ext cx="1365365" cy="63687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Eliminations manuelles</a:t>
            </a:r>
            <a:endParaRPr lang="fr-FR" dirty="0"/>
          </a:p>
        </p:txBody>
      </p:sp>
      <p:cxnSp>
        <p:nvCxnSpPr>
          <p:cNvPr id="35" name="Connecteur droit avec flèche 34"/>
          <p:cNvCxnSpPr>
            <a:stCxn id="34" idx="2"/>
            <a:endCxn id="12" idx="0"/>
          </p:cNvCxnSpPr>
          <p:nvPr/>
        </p:nvCxnSpPr>
        <p:spPr>
          <a:xfrm>
            <a:off x="6049936" y="3718219"/>
            <a:ext cx="1730" cy="357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9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u="sng" dirty="0" smtClean="0"/>
              <a:t>Les fichiers de performances :</a:t>
            </a:r>
            <a:endParaRPr lang="fr-FR" sz="1050" dirty="0" smtClean="0"/>
          </a:p>
          <a:p>
            <a:pPr marL="0" indent="0">
              <a:buNone/>
            </a:pPr>
            <a:r>
              <a:rPr lang="fr-FR" dirty="0" smtClean="0"/>
              <a:t>Un fichier par groupe de caractères avec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514350" indent="-514350">
              <a:buFont typeface="+mj-lt"/>
              <a:buAutoNum type="arabicPeriod" startAt="2"/>
            </a:pPr>
            <a:r>
              <a:rPr lang="fr-FR" u="sng" dirty="0" smtClean="0"/>
              <a:t>Le fichier de pedigree :</a:t>
            </a:r>
          </a:p>
          <a:p>
            <a:pPr marL="0" indent="0">
              <a:buNone/>
            </a:pPr>
            <a:r>
              <a:rPr lang="fr-FR" dirty="0" smtClean="0"/>
              <a:t>Remontée et recodage de la généalogie des pères testés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fichiers en sortie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96543"/>
              </p:ext>
            </p:extLst>
          </p:nvPr>
        </p:nvGraphicFramePr>
        <p:xfrm>
          <a:off x="548640" y="3302616"/>
          <a:ext cx="11321934" cy="12801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73978">
                  <a:extLst>
                    <a:ext uri="{9D8B030D-6E8A-4147-A177-3AD203B41FA5}">
                      <a16:colId xmlns:a16="http://schemas.microsoft.com/office/drawing/2014/main" val="3278102884"/>
                    </a:ext>
                  </a:extLst>
                </a:gridCol>
                <a:gridCol w="3773978">
                  <a:extLst>
                    <a:ext uri="{9D8B030D-6E8A-4147-A177-3AD203B41FA5}">
                      <a16:colId xmlns:a16="http://schemas.microsoft.com/office/drawing/2014/main" val="278012550"/>
                    </a:ext>
                  </a:extLst>
                </a:gridCol>
                <a:gridCol w="3773978">
                  <a:extLst>
                    <a:ext uri="{9D8B030D-6E8A-4147-A177-3AD203B41FA5}">
                      <a16:colId xmlns:a16="http://schemas.microsoft.com/office/drawing/2014/main" val="2551092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Taureaux testés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Les effets du modèle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Les performances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47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N lignes / taureau pour N filles / taureau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Les effets fixes et les </a:t>
                      </a:r>
                      <a:r>
                        <a:rPr lang="fr-FR" sz="2400" dirty="0" err="1" smtClean="0"/>
                        <a:t>covariables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Les phénotypes des </a:t>
                      </a:r>
                      <a:r>
                        <a:rPr lang="fr-FR" sz="2400" dirty="0" smtClean="0"/>
                        <a:t>femelles </a:t>
                      </a:r>
                      <a:r>
                        <a:rPr lang="fr-FR" sz="2400" dirty="0" smtClean="0"/>
                        <a:t>et des petits produits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782630"/>
                  </a:ext>
                </a:extLst>
              </a:tr>
            </a:tbl>
          </a:graphicData>
        </a:graphic>
      </p:graphicFrame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5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u="sng" dirty="0" smtClean="0"/>
              <a:t>Les fichiers de performances :</a:t>
            </a:r>
            <a:endParaRPr lang="fr-FR" sz="1050" dirty="0" smtClean="0"/>
          </a:p>
          <a:p>
            <a:pPr marL="0" indent="0">
              <a:buNone/>
            </a:pPr>
            <a:r>
              <a:rPr lang="fr-FR" dirty="0" smtClean="0"/>
              <a:t>Un fichier par groupe de caractères avec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514350" indent="-514350">
              <a:buFont typeface="+mj-lt"/>
              <a:buAutoNum type="arabicPeriod" startAt="2"/>
            </a:pPr>
            <a:r>
              <a:rPr lang="fr-FR" u="sng" dirty="0" smtClean="0"/>
              <a:t>Le fichier de pedigree :</a:t>
            </a:r>
          </a:p>
          <a:p>
            <a:pPr marL="0" indent="0">
              <a:buNone/>
            </a:pPr>
            <a:r>
              <a:rPr lang="fr-FR" dirty="0" smtClean="0"/>
              <a:t>Remontée et recodage de la généalogie </a:t>
            </a:r>
            <a:r>
              <a:rPr lang="fr-FR" dirty="0" smtClean="0">
                <a:solidFill>
                  <a:srgbClr val="FF0000"/>
                </a:solidFill>
              </a:rPr>
              <a:t>de tous les animaux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fichiers en sortie </a:t>
            </a:r>
            <a:r>
              <a:rPr lang="fr-FR" dirty="0" smtClean="0">
                <a:solidFill>
                  <a:srgbClr val="FF0000"/>
                </a:solidFill>
              </a:rPr>
              <a:t>pour passer en modèle animal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410250"/>
              </p:ext>
            </p:extLst>
          </p:nvPr>
        </p:nvGraphicFramePr>
        <p:xfrm>
          <a:off x="548640" y="3302616"/>
          <a:ext cx="11321934" cy="12801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773978">
                  <a:extLst>
                    <a:ext uri="{9D8B030D-6E8A-4147-A177-3AD203B41FA5}">
                      <a16:colId xmlns:a16="http://schemas.microsoft.com/office/drawing/2014/main" val="3278102884"/>
                    </a:ext>
                  </a:extLst>
                </a:gridCol>
                <a:gridCol w="3773978">
                  <a:extLst>
                    <a:ext uri="{9D8B030D-6E8A-4147-A177-3AD203B41FA5}">
                      <a16:colId xmlns:a16="http://schemas.microsoft.com/office/drawing/2014/main" val="278012550"/>
                    </a:ext>
                  </a:extLst>
                </a:gridCol>
                <a:gridCol w="3773978">
                  <a:extLst>
                    <a:ext uri="{9D8B030D-6E8A-4147-A177-3AD203B41FA5}">
                      <a16:colId xmlns:a16="http://schemas.microsoft.com/office/drawing/2014/main" val="2551092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Les individus </a:t>
                      </a:r>
                      <a:r>
                        <a:rPr lang="fr-FR" sz="2400" dirty="0" err="1" smtClean="0">
                          <a:solidFill>
                            <a:srgbClr val="FF0000"/>
                          </a:solidFill>
                        </a:rPr>
                        <a:t>phénotypés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Les effets du modèle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Les performances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47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Identifiants des </a:t>
                      </a:r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femelles </a:t>
                      </a:r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et des petits produits</a:t>
                      </a:r>
                      <a:endParaRPr lang="fr-F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Les effets fixes et les </a:t>
                      </a:r>
                      <a:r>
                        <a:rPr lang="fr-FR" sz="2400" dirty="0" err="1" smtClean="0"/>
                        <a:t>covariables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Les phénotypes des </a:t>
                      </a:r>
                      <a:r>
                        <a:rPr lang="fr-FR" sz="2400" dirty="0" smtClean="0"/>
                        <a:t>femelles </a:t>
                      </a:r>
                      <a:r>
                        <a:rPr lang="fr-FR" sz="2400" dirty="0" smtClean="0"/>
                        <a:t>et des petits produits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782630"/>
                  </a:ext>
                </a:extLst>
              </a:tr>
            </a:tbl>
          </a:graphicData>
        </a:graphic>
      </p:graphicFrame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Restitution du WP1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3E94C-AD10-4A05-8C9D-50967E0F1B5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9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3170</Words>
  <Application>Microsoft Office PowerPoint</Application>
  <PresentationFormat>Grand écran</PresentationFormat>
  <Paragraphs>804</Paragraphs>
  <Slides>43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Core Sans G 45 Book</vt:lpstr>
      <vt:lpstr>Core Sans G 65</vt:lpstr>
      <vt:lpstr>Wingdings</vt:lpstr>
      <vt:lpstr>Thème Office</vt:lpstr>
      <vt:lpstr>Projet stations QM : Restitution du WP1</vt:lpstr>
      <vt:lpstr>Rappel des WP du projet QM</vt:lpstr>
      <vt:lpstr>Les différents WP :</vt:lpstr>
      <vt:lpstr>Restitution du plan d’action</vt:lpstr>
      <vt:lpstr>Liste des tâches du WP1</vt:lpstr>
      <vt:lpstr>Présentation PowerPoint</vt:lpstr>
      <vt:lpstr>La préparation des données</vt:lpstr>
      <vt:lpstr>Les fichiers en sortie</vt:lpstr>
      <vt:lpstr>Les fichiers en sortie pour passer en modèle animal</vt:lpstr>
      <vt:lpstr>Une étape pas si simple à réaliser </vt:lpstr>
      <vt:lpstr>La préparation des données – à modifier</vt:lpstr>
      <vt:lpstr>Présentation PowerPoint</vt:lpstr>
      <vt:lpstr>Les caractères évalués</vt:lpstr>
      <vt:lpstr>Les caractères évalués</vt:lpstr>
      <vt:lpstr>Les caractères évalués</vt:lpstr>
      <vt:lpstr>La chaine d’évaluation QM</vt:lpstr>
      <vt:lpstr>La chaine d’évaluation QM – à modifier</vt:lpstr>
      <vt:lpstr>Evaluation croissance (unicaractère) – modèle père</vt:lpstr>
      <vt:lpstr>Evaluation croissance (unicaractère) – modèle animal</vt:lpstr>
      <vt:lpstr>Evaluation morphologie (unicaractère) – modèle père</vt:lpstr>
      <vt:lpstr>Evaluation morphologie (unicaractère) – modèle animal</vt:lpstr>
      <vt:lpstr>Evaluation fertilité (unicaractère) – modèle père</vt:lpstr>
      <vt:lpstr>Evaluation fertilité (unicaractère) – modèle animal</vt:lpstr>
      <vt:lpstr>Evaluation vêlage (multicaractère) – modèle père</vt:lpstr>
      <vt:lpstr>Evaluation vêlage (multicaractère) – modèle animal</vt:lpstr>
      <vt:lpstr>Evaluation mortalité (unicaractère) – modèle père</vt:lpstr>
      <vt:lpstr>Evaluation mortalité (unicaractère) – modèle animal</vt:lpstr>
      <vt:lpstr>Evaluation lait (unicaractère) – modèle père</vt:lpstr>
      <vt:lpstr>Evaluation lait (unicaractère) – modèle animal</vt:lpstr>
      <vt:lpstr>Evaluation croissance du veau (unicaractère) – modèle GPM</vt:lpstr>
      <vt:lpstr>Evaluation croissance du veau (unicaractère) – modèle animal</vt:lpstr>
      <vt:lpstr>Evaluation morphologie du veau (unicaractère) – modèle GPM</vt:lpstr>
      <vt:lpstr>Evaluation morphologie du veau (unicaractère) – modèle animal</vt:lpstr>
      <vt:lpstr>Bilan des typages</vt:lpstr>
      <vt:lpstr>Plan d’action pour le WP2</vt:lpstr>
      <vt:lpstr>Présentation PowerPoint</vt:lpstr>
      <vt:lpstr>L’évaluation combinée stations-IBOVAL</vt:lpstr>
      <vt:lpstr>L’évaluation combinée stations-IBOVAL</vt:lpstr>
      <vt:lpstr>L’évaluation combinée stations-IBOVAL</vt:lpstr>
      <vt:lpstr>L’évaluation combinée stations-IBOVAL – à modifier</vt:lpstr>
      <vt:lpstr>Plan d’action du WP3</vt:lpstr>
      <vt:lpstr>Nouveau planning du projet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Noelie AIDARA</dc:creator>
  <cp:lastModifiedBy>Sébastien TAUSSAT</cp:lastModifiedBy>
  <cp:revision>304</cp:revision>
  <dcterms:created xsi:type="dcterms:W3CDTF">2020-01-20T14:34:49Z</dcterms:created>
  <dcterms:modified xsi:type="dcterms:W3CDTF">2020-11-24T12:33:51Z</dcterms:modified>
</cp:coreProperties>
</file>