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1" r:id="rId6"/>
    <p:sldId id="263" r:id="rId7"/>
    <p:sldId id="260" r:id="rId8"/>
    <p:sldId id="262" r:id="rId9"/>
    <p:sldId id="264" r:id="rId10"/>
    <p:sldId id="265" r:id="rId11"/>
    <p:sldId id="266" r:id="rId12"/>
    <p:sldId id="267" r:id="rId13"/>
    <p:sldId id="271" r:id="rId14"/>
    <p:sldId id="269" r:id="rId15"/>
    <p:sldId id="268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68887398-FF8B-437B-A92C-CEF5EB12902F}">
          <p14:sldIdLst>
            <p14:sldId id="257"/>
            <p14:sldId id="256"/>
          </p14:sldIdLst>
        </p14:section>
        <p14:section name="Architecture de l'application" id="{121A3D48-A52D-4036-8D11-BAC444A39850}">
          <p14:sldIdLst>
            <p14:sldId id="258"/>
            <p14:sldId id="259"/>
            <p14:sldId id="261"/>
            <p14:sldId id="263"/>
            <p14:sldId id="260"/>
            <p14:sldId id="262"/>
          </p14:sldIdLst>
        </p14:section>
        <p14:section name="Pattern MVVM" id="{B8FBB782-6AC5-433C-B56F-8D4D2EA7DC2F}">
          <p14:sldIdLst>
            <p14:sldId id="264"/>
            <p14:sldId id="265"/>
            <p14:sldId id="266"/>
          </p14:sldIdLst>
        </p14:section>
        <p14:section name="Principe de validation" id="{86BFF679-3C82-4F2C-BE35-9FB4BB2AFA28}">
          <p14:sldIdLst>
            <p14:sldId id="267"/>
            <p14:sldId id="271"/>
            <p14:sldId id="269"/>
          </p14:sldIdLst>
        </p14:section>
        <p14:section name="Classes Command" id="{418166AC-B538-48D6-A5CA-5F744639B97D}">
          <p14:sldIdLst>
            <p14:sldId id="268"/>
            <p14:sldId id="270"/>
          </p14:sldIdLst>
        </p14:section>
        <p14:section name="Retour d'expérience" id="{643EB747-4376-4356-BBEA-C04DDA59927E}">
          <p14:sldIdLst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00CC66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2410" autoAdjust="0"/>
  </p:normalViewPr>
  <p:slideViewPr>
    <p:cSldViewPr snapToGrid="0">
      <p:cViewPr varScale="1">
        <p:scale>
          <a:sx n="108" d="100"/>
          <a:sy n="108" d="100"/>
        </p:scale>
        <p:origin x="54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- Vers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8F33C8C-4663-47F8-AAC2-AA7669DF27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843" y="1272217"/>
            <a:ext cx="1546860" cy="313373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405A067-B49C-4F11-A938-80BC29FEEB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37629"/>
            <a:ext cx="5435600" cy="279082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C5A9449-A06C-4EA1-A540-CB2DC3C493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306" y="2862262"/>
            <a:ext cx="314325" cy="3214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9A26A8-F041-4097-AF69-174D33070FC9}"/>
              </a:ext>
            </a:extLst>
          </p:cNvPr>
          <p:cNvSpPr/>
          <p:nvPr/>
        </p:nvSpPr>
        <p:spPr>
          <a:xfrm>
            <a:off x="0" y="5994603"/>
            <a:ext cx="12192000" cy="864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BF5AA71-3F4D-4E9E-BA5E-688B6C5A5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1843" y="2767205"/>
            <a:ext cx="9144000" cy="1057708"/>
          </a:xfr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FC2D0F-6FA4-4470-9D28-7A049062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1843" y="3634445"/>
            <a:ext cx="9144000" cy="654923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814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8458" y="581890"/>
            <a:ext cx="3253567" cy="910244"/>
          </a:xfrm>
        </p:spPr>
        <p:txBody>
          <a:bodyPr anchor="t" anchorCtr="0"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581890"/>
            <a:ext cx="6172200" cy="50624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A161D90-8CEB-43C5-B5C5-E16450DD9099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518458" y="1492134"/>
            <a:ext cx="3253567" cy="1101437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B498EB6-14FF-4794-BB07-42C86721F093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518459" y="2593570"/>
            <a:ext cx="3253565" cy="305077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88067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581890"/>
            <a:ext cx="6172200" cy="503751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B3E39DD-4EF5-40BB-B7DF-0FBC1CA61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8458" y="581890"/>
            <a:ext cx="3253567" cy="910244"/>
          </a:xfrm>
        </p:spPr>
        <p:txBody>
          <a:bodyPr anchor="t" anchorCtr="0"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E58761D-328C-41E9-9379-256236BD2D5C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518458" y="1492134"/>
            <a:ext cx="3253567" cy="1101437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D896CCA9-291E-425F-AF04-DFA8C86B5468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518459" y="2593570"/>
            <a:ext cx="3253565" cy="305077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42835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0379" y="1424045"/>
            <a:ext cx="9713421" cy="4009910"/>
          </a:xfrm>
        </p:spPr>
        <p:txBody>
          <a:bodyPr vert="eaVert"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C5397C7-28D4-4FCC-978A-64FFC2C50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109" y="149630"/>
            <a:ext cx="10216343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7F1404C-CDE5-4C5B-BECC-6588FAC96AF5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667278" y="858838"/>
            <a:ext cx="9680172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986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8429" y="365125"/>
            <a:ext cx="175537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8241047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0C85A8C-AE66-4CB1-AC77-8A0677F197D5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 rot="5400000">
            <a:off x="6626007" y="2818367"/>
            <a:ext cx="5811839" cy="905357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242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- Version 2">
    <p:bg>
      <p:bgPr>
        <a:solidFill>
          <a:srgbClr val="00A3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8F33C8C-4663-47F8-AAC2-AA7669DF27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843" y="1272216"/>
            <a:ext cx="1546860" cy="31337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405A067-B49C-4F11-A938-80BC29FEEB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37629"/>
            <a:ext cx="5435599" cy="279082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C5A9449-A06C-4EA1-A540-CB2DC3C493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306" y="2862262"/>
            <a:ext cx="314324" cy="3214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9A26A8-F041-4097-AF69-174D33070FC9}"/>
              </a:ext>
            </a:extLst>
          </p:cNvPr>
          <p:cNvSpPr/>
          <p:nvPr/>
        </p:nvSpPr>
        <p:spPr>
          <a:xfrm>
            <a:off x="0" y="5994603"/>
            <a:ext cx="12192000" cy="864524"/>
          </a:xfrm>
          <a:prstGeom prst="rect">
            <a:avLst/>
          </a:prstGeom>
          <a:solidFill>
            <a:srgbClr val="00A3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BF5AA71-3F4D-4E9E-BA5E-688B6C5A5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1843" y="2767205"/>
            <a:ext cx="9144000" cy="1057708"/>
          </a:xfr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FC2D0F-6FA4-4470-9D28-7A049062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1843" y="3634445"/>
            <a:ext cx="9144000" cy="654923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747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class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109" y="149630"/>
            <a:ext cx="10216343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7278" y="1537856"/>
            <a:ext cx="9680172" cy="4006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77E12C6-00F3-439F-A2FE-1D2F0A604A8D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667278" y="858838"/>
            <a:ext cx="9680171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71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intermédi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20240"/>
            <a:ext cx="12192000" cy="1057708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61463"/>
            <a:ext cx="9144000" cy="1684857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9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9296" y="1747089"/>
            <a:ext cx="9724504" cy="4009910"/>
          </a:xfrm>
        </p:spPr>
        <p:txBody>
          <a:bodyPr/>
          <a:lstStyle>
            <a:lvl1pPr>
              <a:defRPr sz="2400" b="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00E4042-F103-41C7-A8C2-1E73691C4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109" y="149630"/>
            <a:ext cx="10216343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D16F62D-3288-44C0-94E9-C3D02F2826CC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667278" y="858838"/>
            <a:ext cx="9680172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097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8211" y="1537856"/>
            <a:ext cx="4401589" cy="435133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1870" y="1537856"/>
            <a:ext cx="4401589" cy="435133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049260C-DFCE-4742-A383-0E8E40516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109" y="149630"/>
            <a:ext cx="10216343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81FB95A-986F-409A-BA0C-DB98244D370D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667278" y="858838"/>
            <a:ext cx="9680172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60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7278" y="1537856"/>
            <a:ext cx="4330297" cy="817594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7278" y="2355451"/>
            <a:ext cx="4330297" cy="33693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49088" y="1537856"/>
            <a:ext cx="4351624" cy="817594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49088" y="2355451"/>
            <a:ext cx="4351624" cy="33693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6FE5FF0-308D-4BEA-A2B8-273A15920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109" y="149630"/>
            <a:ext cx="10216343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068979D-31F0-453F-A511-275008CD94FE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667278" y="858838"/>
            <a:ext cx="9680172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44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D72F5C4-C7B0-4DC4-859A-A0EF010A9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109" y="149630"/>
            <a:ext cx="10216343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07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120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765405"/>
          </a:xfrm>
          <a:prstGeom prst="rect">
            <a:avLst/>
          </a:prstGeom>
        </p:spPr>
        <p:txBody>
          <a:bodyPr vert="horz" lIns="0" tIns="4680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24046"/>
            <a:ext cx="10515600" cy="2004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C90DFE6-3B65-4C64-B5B5-2DEEB26F8551}"/>
              </a:ext>
            </a:extLst>
          </p:cNvPr>
          <p:cNvSpPr txBox="1"/>
          <p:nvPr/>
        </p:nvSpPr>
        <p:spPr>
          <a:xfrm>
            <a:off x="9154510" y="6337739"/>
            <a:ext cx="2785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b="0" dirty="0">
                <a:solidFill>
                  <a:srgbClr val="00A3A6"/>
                </a:solidFill>
                <a:latin typeface="Raleway" panose="020B0503030101060003" pitchFamily="34" charset="0"/>
              </a:rPr>
              <a:t>p. </a:t>
            </a:r>
            <a:fld id="{10B4F56D-375A-4CA4-ABA3-E73F3ECBB440}" type="slidenum">
              <a:rPr lang="fr-FR" sz="1200" b="0" smtClean="0">
                <a:solidFill>
                  <a:srgbClr val="00A3A6"/>
                </a:solidFill>
                <a:latin typeface="Raleway" panose="020B0503030101060003" pitchFamily="34" charset="0"/>
              </a:rPr>
              <a:pPr algn="r"/>
              <a:t>‹N°›</a:t>
            </a:fld>
            <a:endParaRPr lang="fr-FR" sz="1200" b="0" dirty="0">
              <a:solidFill>
                <a:srgbClr val="00A3A6"/>
              </a:solidFill>
              <a:latin typeface="Raleway" panose="020B0503030101060003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E63BFEA-07F3-4F13-8A4F-F19C5BFA54A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6187"/>
            <a:ext cx="2667000" cy="8001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C968A00-50EE-43D0-BEDE-3E86500B1306}"/>
              </a:ext>
            </a:extLst>
          </p:cNvPr>
          <p:cNvSpPr txBox="1"/>
          <p:nvPr/>
        </p:nvSpPr>
        <p:spPr>
          <a:xfrm>
            <a:off x="1523999" y="6350734"/>
            <a:ext cx="895481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275662"/>
                </a:solidFill>
                <a:latin typeface="+mn-lt"/>
              </a:rPr>
              <a:t>Point Avancement Xamarin</a:t>
            </a:r>
            <a:endParaRPr lang="fr-FR" sz="1000" dirty="0">
              <a:solidFill>
                <a:srgbClr val="275662"/>
              </a:solidFill>
              <a:latin typeface="+mn-lt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399AD28-B99C-4405-8224-6C7E45B8EED3}"/>
              </a:ext>
            </a:extLst>
          </p:cNvPr>
          <p:cNvSpPr txBox="1"/>
          <p:nvPr/>
        </p:nvSpPr>
        <p:spPr>
          <a:xfrm>
            <a:off x="1523999" y="6533137"/>
            <a:ext cx="895481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rgbClr val="00A3A6"/>
                </a:solidFill>
                <a:latin typeface="+mj-lt"/>
              </a:rPr>
              <a:t>02/07/2020 - Mathieu Barousse</a:t>
            </a:r>
          </a:p>
        </p:txBody>
      </p:sp>
    </p:spTree>
    <p:extLst>
      <p:ext uri="{BB962C8B-B14F-4D97-AF65-F5344CB8AC3E}">
        <p14:creationId xmlns:p14="http://schemas.microsoft.com/office/powerpoint/2010/main" val="398176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marL="457200" indent="-457200" algn="l" defTabSz="914400" rtl="0" eaLnBrk="1" latinLnBrk="0" hangingPunct="1">
        <a:lnSpc>
          <a:spcPct val="90000"/>
        </a:lnSpc>
        <a:spcBef>
          <a:spcPct val="0"/>
        </a:spcBef>
        <a:buSzPct val="125000"/>
        <a:buFontTx/>
        <a:buBlip>
          <a:blip r:embed="rId16"/>
        </a:buBlip>
        <a:defRPr sz="3000" b="1" kern="1200">
          <a:solidFill>
            <a:srgbClr val="00A3A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rgbClr val="00A3A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Point avancement Xamarin</a:t>
            </a: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02/07/2020 – Mathieu Barousse</a:t>
            </a:r>
          </a:p>
        </p:txBody>
      </p:sp>
    </p:spTree>
    <p:extLst>
      <p:ext uri="{BB962C8B-B14F-4D97-AF65-F5344CB8AC3E}">
        <p14:creationId xmlns:p14="http://schemas.microsoft.com/office/powerpoint/2010/main" val="721321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Pattern MVVM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fr-FR" dirty="0"/>
              <a:t>DAO / Webservices</a:t>
            </a:r>
          </a:p>
        </p:txBody>
      </p:sp>
      <p:grpSp>
        <p:nvGrpSpPr>
          <p:cNvPr id="20" name="Groupe 19"/>
          <p:cNvGrpSpPr/>
          <p:nvPr/>
        </p:nvGrpSpPr>
        <p:grpSpPr>
          <a:xfrm>
            <a:off x="1699412" y="1211332"/>
            <a:ext cx="8980851" cy="4545572"/>
            <a:chOff x="1699412" y="1211332"/>
            <a:chExt cx="8980851" cy="4545572"/>
          </a:xfrm>
        </p:grpSpPr>
        <p:sp>
          <p:nvSpPr>
            <p:cNvPr id="6" name="Rectangle à coins arrondis 5">
              <a:extLst>
                <a:ext uri="{FF2B5EF4-FFF2-40B4-BE49-F238E27FC236}">
                  <a16:creationId xmlns:a16="http://schemas.microsoft.com/office/drawing/2014/main" id="{D3195259-3117-4C90-90D6-4C926C6EDF3C}"/>
                </a:ext>
              </a:extLst>
            </p:cNvPr>
            <p:cNvSpPr/>
            <p:nvPr/>
          </p:nvSpPr>
          <p:spPr>
            <a:xfrm>
              <a:off x="5246526" y="1211332"/>
              <a:ext cx="1956153" cy="1516862"/>
            </a:xfrm>
            <a:prstGeom prst="roundRect">
              <a:avLst/>
            </a:prstGeom>
            <a:solidFill>
              <a:srgbClr val="00808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ViewModel</a:t>
              </a:r>
            </a:p>
          </p:txBody>
        </p:sp>
        <p:sp>
          <p:nvSpPr>
            <p:cNvPr id="5" name="Rectangle à coins arrondis 4">
              <a:extLst>
                <a:ext uri="{FF2B5EF4-FFF2-40B4-BE49-F238E27FC236}">
                  <a16:creationId xmlns:a16="http://schemas.microsoft.com/office/drawing/2014/main" id="{EB457F9F-F7DF-4907-B905-CFF0D28A65FD}"/>
                </a:ext>
              </a:extLst>
            </p:cNvPr>
            <p:cNvSpPr/>
            <p:nvPr/>
          </p:nvSpPr>
          <p:spPr>
            <a:xfrm>
              <a:off x="1699412" y="4240042"/>
              <a:ext cx="1956153" cy="1516862"/>
            </a:xfrm>
            <a:prstGeom prst="roundRect">
              <a:avLst/>
            </a:prstGeom>
            <a:solidFill>
              <a:srgbClr val="00808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View</a:t>
              </a:r>
            </a:p>
          </p:txBody>
        </p:sp>
        <p:sp>
          <p:nvSpPr>
            <p:cNvPr id="7" name="Rectangle à coins arrondis 6">
              <a:extLst>
                <a:ext uri="{FF2B5EF4-FFF2-40B4-BE49-F238E27FC236}">
                  <a16:creationId xmlns:a16="http://schemas.microsoft.com/office/drawing/2014/main" id="{CF57E868-8F6C-44D2-8FD4-86EA8C91E8BC}"/>
                </a:ext>
              </a:extLst>
            </p:cNvPr>
            <p:cNvSpPr/>
            <p:nvPr/>
          </p:nvSpPr>
          <p:spPr>
            <a:xfrm>
              <a:off x="8724110" y="4240042"/>
              <a:ext cx="1956153" cy="1516862"/>
            </a:xfrm>
            <a:prstGeom prst="roundRect">
              <a:avLst/>
            </a:prstGeom>
            <a:solidFill>
              <a:srgbClr val="00808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Model</a:t>
              </a:r>
            </a:p>
          </p:txBody>
        </p:sp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CE1FA552-F39A-43C6-B450-22941891B1E3}"/>
                </a:ext>
              </a:extLst>
            </p:cNvPr>
            <p:cNvGrpSpPr/>
            <p:nvPr/>
          </p:nvGrpSpPr>
          <p:grpSpPr>
            <a:xfrm>
              <a:off x="6873380" y="3044616"/>
              <a:ext cx="2289171" cy="629802"/>
              <a:chOff x="6873380" y="3044616"/>
              <a:chExt cx="2289171" cy="629802"/>
            </a:xfrm>
          </p:grpSpPr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5C4E4363-4950-4FAC-A1A9-D358636F32C9}"/>
                  </a:ext>
                </a:extLst>
              </p:cNvPr>
              <p:cNvSpPr txBox="1"/>
              <p:nvPr/>
            </p:nvSpPr>
            <p:spPr>
              <a:xfrm>
                <a:off x="7927918" y="3044616"/>
                <a:ext cx="12346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dirty="0"/>
                  <a:t>Mise à jour</a:t>
                </a:r>
              </a:p>
            </p:txBody>
          </p:sp>
          <p:sp>
            <p:nvSpPr>
              <p:cNvPr id="12" name="Flèche droite 41">
                <a:extLst>
                  <a:ext uri="{FF2B5EF4-FFF2-40B4-BE49-F238E27FC236}">
                    <a16:creationId xmlns:a16="http://schemas.microsoft.com/office/drawing/2014/main" id="{F43C6A2E-6751-43F7-9EC4-7BB9055B3F30}"/>
                  </a:ext>
                </a:extLst>
              </p:cNvPr>
              <p:cNvSpPr/>
              <p:nvPr/>
            </p:nvSpPr>
            <p:spPr>
              <a:xfrm rot="2673097" flipV="1">
                <a:off x="6873380" y="3379056"/>
                <a:ext cx="2138917" cy="295362"/>
              </a:xfrm>
              <a:prstGeom prst="rightArrow">
                <a:avLst>
                  <a:gd name="adj1" fmla="val 29638"/>
                  <a:gd name="adj2" fmla="val 100621"/>
                </a:avLst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8" name="Groupe 27">
              <a:extLst>
                <a:ext uri="{FF2B5EF4-FFF2-40B4-BE49-F238E27FC236}">
                  <a16:creationId xmlns:a16="http://schemas.microsoft.com/office/drawing/2014/main" id="{898871D9-96DF-407B-AD9C-101EDFEFC903}"/>
                </a:ext>
              </a:extLst>
            </p:cNvPr>
            <p:cNvGrpSpPr/>
            <p:nvPr/>
          </p:nvGrpSpPr>
          <p:grpSpPr>
            <a:xfrm>
              <a:off x="3149253" y="3044616"/>
              <a:ext cx="2518269" cy="851454"/>
              <a:chOff x="3149253" y="3044616"/>
              <a:chExt cx="2518269" cy="851454"/>
            </a:xfrm>
          </p:grpSpPr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43718654-4398-4A65-96A2-299F8A686B37}"/>
                  </a:ext>
                </a:extLst>
              </p:cNvPr>
              <p:cNvSpPr txBox="1"/>
              <p:nvPr/>
            </p:nvSpPr>
            <p:spPr>
              <a:xfrm>
                <a:off x="3149253" y="3044616"/>
                <a:ext cx="11528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Command</a:t>
                </a:r>
              </a:p>
            </p:txBody>
          </p:sp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0504A035-24A9-4E06-B3C0-5FED61EFBA20}"/>
                  </a:ext>
                </a:extLst>
              </p:cNvPr>
              <p:cNvSpPr txBox="1"/>
              <p:nvPr/>
            </p:nvSpPr>
            <p:spPr>
              <a:xfrm>
                <a:off x="4777535" y="3526738"/>
                <a:ext cx="889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dirty="0"/>
                  <a:t>Binding</a:t>
                </a:r>
              </a:p>
            </p:txBody>
          </p:sp>
          <p:grpSp>
            <p:nvGrpSpPr>
              <p:cNvPr id="14" name="Groupe 13">
                <a:extLst>
                  <a:ext uri="{FF2B5EF4-FFF2-40B4-BE49-F238E27FC236}">
                    <a16:creationId xmlns:a16="http://schemas.microsoft.com/office/drawing/2014/main" id="{7D38D0C1-FF6A-4BAD-9444-6D323C15E2D1}"/>
                  </a:ext>
                </a:extLst>
              </p:cNvPr>
              <p:cNvGrpSpPr/>
              <p:nvPr/>
            </p:nvGrpSpPr>
            <p:grpSpPr>
              <a:xfrm>
                <a:off x="3318806" y="3266268"/>
                <a:ext cx="2308110" cy="474808"/>
                <a:chOff x="3318806" y="3266268"/>
                <a:chExt cx="2308110" cy="474808"/>
              </a:xfrm>
            </p:grpSpPr>
            <p:sp>
              <p:nvSpPr>
                <p:cNvPr id="11" name="Flèche droite 40">
                  <a:extLst>
                    <a:ext uri="{FF2B5EF4-FFF2-40B4-BE49-F238E27FC236}">
                      <a16:creationId xmlns:a16="http://schemas.microsoft.com/office/drawing/2014/main" id="{DC480585-5832-4DBE-8EBA-3D4A7F17C4A7}"/>
                    </a:ext>
                  </a:extLst>
                </p:cNvPr>
                <p:cNvSpPr/>
                <p:nvPr/>
              </p:nvSpPr>
              <p:spPr>
                <a:xfrm rot="18926903">
                  <a:off x="3318806" y="3266268"/>
                  <a:ext cx="2138917" cy="295362"/>
                </a:xfrm>
                <a:prstGeom prst="rightArrow">
                  <a:avLst>
                    <a:gd name="adj1" fmla="val 29638"/>
                    <a:gd name="adj2" fmla="val 100621"/>
                  </a:avLst>
                </a:prstGeom>
                <a:solidFill>
                  <a:srgbClr val="00808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" name="Flèche droite 42">
                  <a:extLst>
                    <a:ext uri="{FF2B5EF4-FFF2-40B4-BE49-F238E27FC236}">
                      <a16:creationId xmlns:a16="http://schemas.microsoft.com/office/drawing/2014/main" id="{F59CAA7F-84EC-4C89-A6BA-777DE2533E8B}"/>
                    </a:ext>
                  </a:extLst>
                </p:cNvPr>
                <p:cNvSpPr/>
                <p:nvPr/>
              </p:nvSpPr>
              <p:spPr>
                <a:xfrm rot="18926903" flipH="1" flipV="1">
                  <a:off x="3487999" y="3445714"/>
                  <a:ext cx="2138917" cy="295362"/>
                </a:xfrm>
                <a:prstGeom prst="rightArrow">
                  <a:avLst>
                    <a:gd name="adj1" fmla="val 29638"/>
                    <a:gd name="adj2" fmla="val 100621"/>
                  </a:avLst>
                </a:prstGeom>
                <a:solidFill>
                  <a:srgbClr val="00808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sp>
        <p:nvSpPr>
          <p:cNvPr id="23" name="Rectangle à coins arrondis 6">
            <a:extLst>
              <a:ext uri="{FF2B5EF4-FFF2-40B4-BE49-F238E27FC236}">
                <a16:creationId xmlns:a16="http://schemas.microsoft.com/office/drawing/2014/main" id="{3C26681C-EC50-4201-9B67-771FEDBD9C5E}"/>
              </a:ext>
            </a:extLst>
          </p:cNvPr>
          <p:cNvSpPr/>
          <p:nvPr/>
        </p:nvSpPr>
        <p:spPr>
          <a:xfrm>
            <a:off x="7102201" y="1221012"/>
            <a:ext cx="1956153" cy="151686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DAO</a:t>
            </a:r>
          </a:p>
        </p:txBody>
      </p:sp>
      <p:grpSp>
        <p:nvGrpSpPr>
          <p:cNvPr id="15" name="Groupe 14"/>
          <p:cNvGrpSpPr/>
          <p:nvPr/>
        </p:nvGrpSpPr>
        <p:grpSpPr>
          <a:xfrm>
            <a:off x="5658160" y="1407388"/>
            <a:ext cx="1302279" cy="1124750"/>
            <a:chOff x="7248017" y="1389610"/>
            <a:chExt cx="1302279" cy="1124750"/>
          </a:xfrm>
        </p:grpSpPr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E93A54E9-54C8-473A-A921-9D9C25D50575}"/>
                </a:ext>
              </a:extLst>
            </p:cNvPr>
            <p:cNvGrpSpPr/>
            <p:nvPr/>
          </p:nvGrpSpPr>
          <p:grpSpPr>
            <a:xfrm>
              <a:off x="7248017" y="2008010"/>
              <a:ext cx="1299707" cy="506350"/>
              <a:chOff x="5854425" y="5930593"/>
              <a:chExt cx="1299707" cy="506350"/>
            </a:xfrm>
          </p:grpSpPr>
          <p:sp>
            <p:nvSpPr>
              <p:cNvPr id="34" name="Flèche droite 40">
                <a:extLst>
                  <a:ext uri="{FF2B5EF4-FFF2-40B4-BE49-F238E27FC236}">
                    <a16:creationId xmlns:a16="http://schemas.microsoft.com/office/drawing/2014/main" id="{10452B4D-085D-40EA-AB11-056ACEADEFCA}"/>
                  </a:ext>
                </a:extLst>
              </p:cNvPr>
              <p:cNvSpPr/>
              <p:nvPr/>
            </p:nvSpPr>
            <p:spPr>
              <a:xfrm rot="10800000">
                <a:off x="5854425" y="5930593"/>
                <a:ext cx="1216393" cy="242857"/>
              </a:xfrm>
              <a:prstGeom prst="rightArrow">
                <a:avLst>
                  <a:gd name="adj1" fmla="val 29638"/>
                  <a:gd name="adj2" fmla="val 100621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0CBA78E8-0BD8-44D2-8260-D65D9FC1E147}"/>
                  </a:ext>
                </a:extLst>
              </p:cNvPr>
              <p:cNvSpPr txBox="1"/>
              <p:nvPr/>
            </p:nvSpPr>
            <p:spPr>
              <a:xfrm>
                <a:off x="6083646" y="6067611"/>
                <a:ext cx="10704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Récupère</a:t>
                </a:r>
              </a:p>
            </p:txBody>
          </p:sp>
        </p:grp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5C89781D-9AF6-4B1D-9BC9-49B05CD97CC1}"/>
                </a:ext>
              </a:extLst>
            </p:cNvPr>
            <p:cNvGrpSpPr/>
            <p:nvPr/>
          </p:nvGrpSpPr>
          <p:grpSpPr>
            <a:xfrm>
              <a:off x="7248017" y="1389610"/>
              <a:ext cx="1302279" cy="570528"/>
              <a:chOff x="5530859" y="4707327"/>
              <a:chExt cx="1302279" cy="570528"/>
            </a:xfrm>
          </p:grpSpPr>
          <p:sp>
            <p:nvSpPr>
              <p:cNvPr id="36" name="Flèche droite 40">
                <a:extLst>
                  <a:ext uri="{FF2B5EF4-FFF2-40B4-BE49-F238E27FC236}">
                    <a16:creationId xmlns:a16="http://schemas.microsoft.com/office/drawing/2014/main" id="{130007CF-2015-4462-93C9-8BC835F13117}"/>
                  </a:ext>
                </a:extLst>
              </p:cNvPr>
              <p:cNvSpPr/>
              <p:nvPr/>
            </p:nvSpPr>
            <p:spPr>
              <a:xfrm>
                <a:off x="5616745" y="5034998"/>
                <a:ext cx="1216393" cy="242857"/>
              </a:xfrm>
              <a:prstGeom prst="rightArrow">
                <a:avLst>
                  <a:gd name="adj1" fmla="val 29638"/>
                  <a:gd name="adj2" fmla="val 100621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4306C5A-7D19-4DC1-8638-D67E37F3AEDA}"/>
                  </a:ext>
                </a:extLst>
              </p:cNvPr>
              <p:cNvSpPr txBox="1"/>
              <p:nvPr/>
            </p:nvSpPr>
            <p:spPr>
              <a:xfrm>
                <a:off x="5530859" y="4707327"/>
                <a:ext cx="9687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Requête</a:t>
                </a:r>
              </a:p>
            </p:txBody>
          </p:sp>
        </p:grpSp>
      </p:grpSp>
      <p:grpSp>
        <p:nvGrpSpPr>
          <p:cNvPr id="33" name="Groupe 32"/>
          <p:cNvGrpSpPr/>
          <p:nvPr/>
        </p:nvGrpSpPr>
        <p:grpSpPr>
          <a:xfrm>
            <a:off x="10257627" y="255047"/>
            <a:ext cx="1811274" cy="3388464"/>
            <a:chOff x="10257627" y="255047"/>
            <a:chExt cx="1811274" cy="3388464"/>
          </a:xfrm>
        </p:grpSpPr>
        <p:pic>
          <p:nvPicPr>
            <p:cNvPr id="1026" name="Picture 2" descr="Base De Données | Icons Gratuite">
              <a:extLst>
                <a:ext uri="{FF2B5EF4-FFF2-40B4-BE49-F238E27FC236}">
                  <a16:creationId xmlns:a16="http://schemas.microsoft.com/office/drawing/2014/main" id="{D9D3BA41-F3C5-4805-9FEA-84BB34E710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2239" y="255047"/>
              <a:ext cx="1162050" cy="14548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>
              <a:extLst>
                <a:ext uri="{FF2B5EF4-FFF2-40B4-BE49-F238E27FC236}">
                  <a16:creationId xmlns:a16="http://schemas.microsoft.com/office/drawing/2014/main" id="{62FD1F5A-8788-4966-9180-08C82C5313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57627" y="1832237"/>
              <a:ext cx="1811274" cy="18112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98247018-055B-4078-AAFB-F5A7087CEF21}"/>
                </a:ext>
              </a:extLst>
            </p:cNvPr>
            <p:cNvSpPr txBox="1"/>
            <p:nvPr/>
          </p:nvSpPr>
          <p:spPr>
            <a:xfrm>
              <a:off x="10285284" y="1737238"/>
              <a:ext cx="1764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BD + Webservice</a:t>
              </a: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9062566" y="1407388"/>
            <a:ext cx="1320148" cy="1269545"/>
            <a:chOff x="3870072" y="1342681"/>
            <a:chExt cx="1320148" cy="1269545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0DFB8D89-2CDF-4D5B-ACEC-F8877661C36F}"/>
                </a:ext>
              </a:extLst>
            </p:cNvPr>
            <p:cNvGrpSpPr/>
            <p:nvPr/>
          </p:nvGrpSpPr>
          <p:grpSpPr>
            <a:xfrm>
              <a:off x="3870072" y="2008010"/>
              <a:ext cx="1261843" cy="604216"/>
              <a:chOff x="3967052" y="1847918"/>
              <a:chExt cx="1261843" cy="604216"/>
            </a:xfrm>
          </p:grpSpPr>
          <p:sp>
            <p:nvSpPr>
              <p:cNvPr id="25" name="Flèche droite 40">
                <a:extLst>
                  <a:ext uri="{FF2B5EF4-FFF2-40B4-BE49-F238E27FC236}">
                    <a16:creationId xmlns:a16="http://schemas.microsoft.com/office/drawing/2014/main" id="{2F171CEB-9DDE-4473-A3E7-3A300EF11D27}"/>
                  </a:ext>
                </a:extLst>
              </p:cNvPr>
              <p:cNvSpPr/>
              <p:nvPr/>
            </p:nvSpPr>
            <p:spPr>
              <a:xfrm rot="10800000">
                <a:off x="3967052" y="1847918"/>
                <a:ext cx="1216393" cy="242857"/>
              </a:xfrm>
              <a:prstGeom prst="rightArrow">
                <a:avLst>
                  <a:gd name="adj1" fmla="val 29638"/>
                  <a:gd name="adj2" fmla="val 100621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ZoneTexte 21">
                <a:extLst>
                  <a:ext uri="{FF2B5EF4-FFF2-40B4-BE49-F238E27FC236}">
                    <a16:creationId xmlns:a16="http://schemas.microsoft.com/office/drawing/2014/main" id="{7DD8EE6A-A6CF-491C-9E24-3852BD9300D6}"/>
                  </a:ext>
                </a:extLst>
              </p:cNvPr>
              <p:cNvSpPr txBox="1"/>
              <p:nvPr/>
            </p:nvSpPr>
            <p:spPr>
              <a:xfrm>
                <a:off x="4196048" y="2082802"/>
                <a:ext cx="10328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Alimente</a:t>
                </a:r>
              </a:p>
            </p:txBody>
          </p:sp>
        </p:grpSp>
        <p:grpSp>
          <p:nvGrpSpPr>
            <p:cNvPr id="42" name="Groupe 41">
              <a:extLst>
                <a:ext uri="{FF2B5EF4-FFF2-40B4-BE49-F238E27FC236}">
                  <a16:creationId xmlns:a16="http://schemas.microsoft.com/office/drawing/2014/main" id="{5C89781D-9AF6-4B1D-9BC9-49B05CD97CC1}"/>
                </a:ext>
              </a:extLst>
            </p:cNvPr>
            <p:cNvGrpSpPr/>
            <p:nvPr/>
          </p:nvGrpSpPr>
          <p:grpSpPr>
            <a:xfrm>
              <a:off x="3887941" y="1342681"/>
              <a:ext cx="1302279" cy="570528"/>
              <a:chOff x="5530859" y="4707327"/>
              <a:chExt cx="1302279" cy="570528"/>
            </a:xfrm>
          </p:grpSpPr>
          <p:sp>
            <p:nvSpPr>
              <p:cNvPr id="43" name="Flèche droite 40">
                <a:extLst>
                  <a:ext uri="{FF2B5EF4-FFF2-40B4-BE49-F238E27FC236}">
                    <a16:creationId xmlns:a16="http://schemas.microsoft.com/office/drawing/2014/main" id="{130007CF-2015-4462-93C9-8BC835F13117}"/>
                  </a:ext>
                </a:extLst>
              </p:cNvPr>
              <p:cNvSpPr/>
              <p:nvPr/>
            </p:nvSpPr>
            <p:spPr>
              <a:xfrm>
                <a:off x="5616745" y="5034998"/>
                <a:ext cx="1216393" cy="242857"/>
              </a:xfrm>
              <a:prstGeom prst="rightArrow">
                <a:avLst>
                  <a:gd name="adj1" fmla="val 29638"/>
                  <a:gd name="adj2" fmla="val 100621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F4306C5A-7D19-4DC1-8638-D67E37F3AEDA}"/>
                  </a:ext>
                </a:extLst>
              </p:cNvPr>
              <p:cNvSpPr txBox="1"/>
              <p:nvPr/>
            </p:nvSpPr>
            <p:spPr>
              <a:xfrm>
                <a:off x="5530859" y="4707327"/>
                <a:ext cx="7296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Appel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9728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3.7037E-7 L -0.1345 0.00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32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B00C8126-0E41-4037-B378-4E242917A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Pattern MVVM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4C24C285-566A-4B7E-9FFF-DA82AAA1C098}"/>
              </a:ext>
            </a:extLst>
          </p:cNvPr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fr-FR" dirty="0"/>
              <a:t>Exemple fonctionnement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6091723" y="1356869"/>
            <a:ext cx="9331" cy="4360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2498121" y="1205105"/>
            <a:ext cx="1257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ViewModel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8753686" y="1205105"/>
            <a:ext cx="648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View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7364" y="2289877"/>
            <a:ext cx="4525006" cy="79068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695" y="1751919"/>
            <a:ext cx="3705742" cy="323895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432" y="2247064"/>
            <a:ext cx="2810267" cy="314369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82164" y="4100457"/>
            <a:ext cx="3591426" cy="790685"/>
          </a:xfrm>
          <a:prstGeom prst="rect">
            <a:avLst/>
          </a:prstGeom>
        </p:spPr>
      </p:pic>
      <p:grpSp>
        <p:nvGrpSpPr>
          <p:cNvPr id="17" name="Groupe 16"/>
          <p:cNvGrpSpPr/>
          <p:nvPr/>
        </p:nvGrpSpPr>
        <p:grpSpPr>
          <a:xfrm>
            <a:off x="883432" y="2732683"/>
            <a:ext cx="3581900" cy="3077004"/>
            <a:chOff x="883432" y="2732683"/>
            <a:chExt cx="3581900" cy="3077004"/>
          </a:xfrm>
        </p:grpSpPr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83432" y="2732683"/>
              <a:ext cx="3581900" cy="3077004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1426029" y="5334000"/>
              <a:ext cx="3039303" cy="1415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426120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BE38C3D1-D87E-4B46-979A-AFEBC1D7F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Permet de vérifier si les données saisies respectent des règles données</a:t>
            </a:r>
          </a:p>
          <a:p>
            <a:endParaRPr lang="fr-FR" dirty="0"/>
          </a:p>
          <a:p>
            <a:r>
              <a:rPr lang="fr-FR" dirty="0"/>
              <a:t>Applicable à tout type de donnée</a:t>
            </a:r>
          </a:p>
          <a:p>
            <a:endParaRPr lang="fr-FR" dirty="0"/>
          </a:p>
          <a:p>
            <a:r>
              <a:rPr lang="fr-FR" dirty="0"/>
              <a:t>Applicable à tout type de contrôle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12E91DEC-C283-4977-9308-0D590E02F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Principe de validation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E26AACB8-CF49-4BBC-A222-9E9B58A3A4D4}"/>
              </a:ext>
            </a:extLst>
          </p:cNvPr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fr-FR" dirty="0"/>
              <a:t>Principe</a:t>
            </a:r>
          </a:p>
        </p:txBody>
      </p:sp>
    </p:spTree>
    <p:extLst>
      <p:ext uri="{BB962C8B-B14F-4D97-AF65-F5344CB8AC3E}">
        <p14:creationId xmlns:p14="http://schemas.microsoft.com/office/powerpoint/2010/main" val="2378096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DF58C713-CC39-47C1-BFCF-7D8E987AF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Principe de validation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816AA6E9-67B0-4013-B688-6F0B7CD17460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667278" y="858838"/>
            <a:ext cx="9680172" cy="377904"/>
          </a:xfrm>
        </p:spPr>
        <p:txBody>
          <a:bodyPr/>
          <a:lstStyle/>
          <a:p>
            <a:r>
              <a:rPr lang="fr-FR" dirty="0"/>
              <a:t>Fonctionnement 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507646" y="1216380"/>
            <a:ext cx="1843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ValidatableObject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2348" y="1470081"/>
            <a:ext cx="4658375" cy="413442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476" y="2032029"/>
            <a:ext cx="5792008" cy="3848637"/>
          </a:xfrm>
          <a:prstGeom prst="rect">
            <a:avLst/>
          </a:prstGeom>
        </p:spPr>
      </p:pic>
      <p:cxnSp>
        <p:nvCxnSpPr>
          <p:cNvPr id="15" name="Connecteur droit 14"/>
          <p:cNvCxnSpPr/>
          <p:nvPr/>
        </p:nvCxnSpPr>
        <p:spPr>
          <a:xfrm>
            <a:off x="6342094" y="1356869"/>
            <a:ext cx="9331" cy="4360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82" y="1717660"/>
            <a:ext cx="4639322" cy="31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402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DF58C713-CC39-47C1-BFCF-7D8E987AF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Principe de validation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816AA6E9-67B0-4013-B688-6F0B7CD17460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667278" y="858838"/>
            <a:ext cx="9680172" cy="377904"/>
          </a:xfrm>
        </p:spPr>
        <p:txBody>
          <a:bodyPr/>
          <a:lstStyle/>
          <a:p>
            <a:r>
              <a:rPr lang="fr-FR" dirty="0"/>
              <a:t>Fonctionnement 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6091723" y="1356869"/>
            <a:ext cx="9331" cy="4360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2498121" y="1132988"/>
            <a:ext cx="1257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ViewModel</a:t>
            </a: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354" y="4115113"/>
            <a:ext cx="2686425" cy="762106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6353" y="5005774"/>
            <a:ext cx="3886742" cy="457264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757" y="2295681"/>
            <a:ext cx="3105583" cy="971686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757" y="3738772"/>
            <a:ext cx="4591691" cy="126700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014487" y="1130002"/>
            <a:ext cx="2430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IsNumAnimalValideRule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86354" y="1505407"/>
            <a:ext cx="3924848" cy="2181529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8905533" y="3554106"/>
            <a:ext cx="648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View</a:t>
            </a:r>
          </a:p>
        </p:txBody>
      </p:sp>
    </p:spTree>
    <p:extLst>
      <p:ext uri="{BB962C8B-B14F-4D97-AF65-F5344CB8AC3E}">
        <p14:creationId xmlns:p14="http://schemas.microsoft.com/office/powerpoint/2010/main" val="1523716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17632157-3FCA-4A8E-8070-5AF62500C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Équivalent des événements en Binding </a:t>
            </a:r>
          </a:p>
          <a:p>
            <a:endParaRPr lang="fr-FR" dirty="0"/>
          </a:p>
          <a:p>
            <a:r>
              <a:rPr lang="fr-FR" dirty="0"/>
              <a:t>Divisé en deux parties → le Traitement et la Condition</a:t>
            </a:r>
          </a:p>
          <a:p>
            <a:endParaRPr lang="fr-FR" dirty="0"/>
          </a:p>
          <a:p>
            <a:r>
              <a:rPr lang="fr-FR" dirty="0"/>
              <a:t>Ne commande pas la </a:t>
            </a:r>
            <a:r>
              <a:rPr lang="fr-FR" dirty="0" err="1"/>
              <a:t>View</a:t>
            </a:r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E499D4C5-59AC-4CF9-AB62-F40BCD27D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Classes Command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A20A26DE-273F-4EA7-906A-765A0AC3D834}"/>
              </a:ext>
            </a:extLst>
          </p:cNvPr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fr-FR" dirty="0"/>
              <a:t>Principe</a:t>
            </a:r>
          </a:p>
        </p:txBody>
      </p:sp>
    </p:spTree>
    <p:extLst>
      <p:ext uri="{BB962C8B-B14F-4D97-AF65-F5344CB8AC3E}">
        <p14:creationId xmlns:p14="http://schemas.microsoft.com/office/powerpoint/2010/main" val="3787987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AF215428-B698-46C7-B244-3935D4E0A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Classes Command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0AF951D1-C696-42F1-8937-3C50BD6955AA}"/>
              </a:ext>
            </a:extLst>
          </p:cNvPr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fr-FR" dirty="0"/>
              <a:t>Fonctionnement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072" y="2328419"/>
            <a:ext cx="3658111" cy="1714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72" y="2704552"/>
            <a:ext cx="4563112" cy="209579"/>
          </a:xfrm>
          <a:prstGeom prst="rect">
            <a:avLst/>
          </a:prstGeom>
        </p:spPr>
      </p:pic>
      <p:cxnSp>
        <p:nvCxnSpPr>
          <p:cNvPr id="7" name="Connecteur droit 6"/>
          <p:cNvCxnSpPr/>
          <p:nvPr/>
        </p:nvCxnSpPr>
        <p:spPr>
          <a:xfrm>
            <a:off x="6091723" y="1356869"/>
            <a:ext cx="9331" cy="4360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2498121" y="1596991"/>
            <a:ext cx="1257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ViewModel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753686" y="1596991"/>
            <a:ext cx="648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View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729" y="3109349"/>
            <a:ext cx="3724795" cy="63826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4967" y="4677720"/>
            <a:ext cx="4639322" cy="92405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39454" y="2816149"/>
            <a:ext cx="2476846" cy="62873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4967" y="3908875"/>
            <a:ext cx="2029108" cy="63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139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ViewModel unique → Un ViewModel par View</a:t>
            </a:r>
          </a:p>
          <a:p>
            <a:endParaRPr lang="fr-FR" dirty="0"/>
          </a:p>
          <a:p>
            <a:r>
              <a:rPr lang="fr-FR" dirty="0"/>
              <a:t>Structure de l’application → Utilisation de NavigationPage</a:t>
            </a:r>
          </a:p>
          <a:p>
            <a:endParaRPr lang="fr-FR" dirty="0"/>
          </a:p>
          <a:p>
            <a:r>
              <a:rPr lang="fr-FR" dirty="0"/>
              <a:t>StackLayout → RelativeLayout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Retour d’expérience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fr-FR" dirty="0"/>
              <a:t>Erreur à ne pas refaire</a:t>
            </a:r>
          </a:p>
        </p:txBody>
      </p:sp>
    </p:spTree>
    <p:extLst>
      <p:ext uri="{BB962C8B-B14F-4D97-AF65-F5344CB8AC3E}">
        <p14:creationId xmlns:p14="http://schemas.microsoft.com/office/powerpoint/2010/main" val="3676012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Point avancement Xamarin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Architecture de l’application</a:t>
            </a:r>
          </a:p>
          <a:p>
            <a:endParaRPr lang="fr-FR" dirty="0"/>
          </a:p>
          <a:p>
            <a:r>
              <a:rPr lang="fr-FR" dirty="0"/>
              <a:t>Pattern MVVM</a:t>
            </a:r>
          </a:p>
          <a:p>
            <a:endParaRPr lang="fr-FR" dirty="0"/>
          </a:p>
          <a:p>
            <a:r>
              <a:rPr lang="fr-FR" dirty="0"/>
              <a:t>Principe de validation</a:t>
            </a:r>
          </a:p>
          <a:p>
            <a:endParaRPr lang="fr-FR" dirty="0"/>
          </a:p>
          <a:p>
            <a:r>
              <a:rPr lang="fr-FR" dirty="0"/>
              <a:t>Classes Command</a:t>
            </a:r>
          </a:p>
        </p:txBody>
      </p:sp>
      <p:sp>
        <p:nvSpPr>
          <p:cNvPr id="6" name="Sous-titre 5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1917583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1"/>
          <p:cNvSpPr>
            <a:spLocks noGrp="1"/>
          </p:cNvSpPr>
          <p:nvPr>
            <p:ph idx="1"/>
          </p:nvPr>
        </p:nvSpPr>
        <p:spPr>
          <a:xfrm>
            <a:off x="1377028" y="4142443"/>
            <a:ext cx="9724504" cy="1616100"/>
          </a:xfrm>
        </p:spPr>
        <p:txBody>
          <a:bodyPr/>
          <a:lstStyle/>
          <a:p>
            <a:r>
              <a:rPr lang="fr-FR" dirty="0"/>
              <a:t>Transition Windows Forms → Xamarin Forms</a:t>
            </a:r>
          </a:p>
          <a:p>
            <a:r>
              <a:rPr lang="fr-FR" dirty="0"/>
              <a:t>Porter Casame Mobile en Xamarin Forms</a:t>
            </a:r>
          </a:p>
          <a:p>
            <a:r>
              <a:rPr lang="fr-FR" dirty="0"/>
              <a:t>Création d’un Framework 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de l’application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fr-FR" dirty="0"/>
              <a:t>Objectif</a:t>
            </a:r>
          </a:p>
        </p:txBody>
      </p:sp>
      <p:pic>
        <p:nvPicPr>
          <p:cNvPr id="1026" name="Picture 2" descr="https://lh3.googleusercontent.com/proxy/O4eqwZQ3YOuoeI39O9tGM8nF0sU-bJ2iLXLwVb5JC5G-zQGy22B8I4K1CdvqMiV21B-jwUcijVPK2zdn2lBzEti8JAEZcqMvdTqSRAmRxgX6ygIjLmh4j17ByhHZ_WMQPyZxPZ1G0Tb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01" y="1546843"/>
            <a:ext cx="4762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èche droite 4"/>
          <p:cNvSpPr/>
          <p:nvPr/>
        </p:nvSpPr>
        <p:spPr>
          <a:xfrm>
            <a:off x="6520154" y="2062747"/>
            <a:ext cx="1604865" cy="10636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30" name="Picture 6" descr="Xamarin monoplateforme ? Vraiment ? - Cellenza B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019" y="983376"/>
            <a:ext cx="3222431" cy="3222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2045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de l’application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fr-FR" dirty="0"/>
              <a:t>Présentation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35228" y="1324859"/>
            <a:ext cx="3302832" cy="4446121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41CD5EAB-FFC4-4299-9399-F4EB82BF5B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645" y="1324859"/>
            <a:ext cx="2548580" cy="4446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93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de l’application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fr-FR" dirty="0"/>
              <a:t>Différentes Pages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791" y="1995855"/>
            <a:ext cx="10438978" cy="290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838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Architecture de l’application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fr-FR" dirty="0"/>
              <a:t>Arborescence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446028" y="2860158"/>
            <a:ext cx="1977656" cy="893135"/>
          </a:xfrm>
          <a:prstGeom prst="roundRect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MainPage</a:t>
            </a:r>
          </a:p>
          <a:p>
            <a:pPr algn="ctr"/>
            <a:r>
              <a:rPr lang="fr-FR" dirty="0"/>
              <a:t>MasterDetailPage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941135" y="3753293"/>
            <a:ext cx="1977656" cy="893135"/>
          </a:xfrm>
          <a:prstGeom prst="roundRect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DetailTraitement</a:t>
            </a:r>
          </a:p>
          <a:p>
            <a:pPr algn="ctr"/>
            <a:r>
              <a:rPr lang="fr-FR" dirty="0"/>
              <a:t>TabbedPage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3941135" y="1967023"/>
            <a:ext cx="1977656" cy="893135"/>
          </a:xfrm>
          <a:prstGeom prst="roundRect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MasterTraitement</a:t>
            </a:r>
          </a:p>
          <a:p>
            <a:pPr algn="ctr"/>
            <a:r>
              <a:rPr lang="fr-FR" dirty="0"/>
              <a:t>ContentPage</a:t>
            </a:r>
          </a:p>
        </p:txBody>
      </p:sp>
      <p:cxnSp>
        <p:nvCxnSpPr>
          <p:cNvPr id="13" name="Connecteur en angle 12"/>
          <p:cNvCxnSpPr>
            <a:stCxn id="5" idx="0"/>
            <a:endCxn id="7" idx="1"/>
          </p:cNvCxnSpPr>
          <p:nvPr/>
        </p:nvCxnSpPr>
        <p:spPr>
          <a:xfrm rot="5400000" flipH="1" flipV="1">
            <a:off x="2964712" y="1883736"/>
            <a:ext cx="446567" cy="1506279"/>
          </a:xfrm>
          <a:prstGeom prst="bentConnector2">
            <a:avLst/>
          </a:prstGeom>
          <a:ln w="1905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en angle 14"/>
          <p:cNvCxnSpPr>
            <a:stCxn id="5" idx="2"/>
            <a:endCxn id="6" idx="1"/>
          </p:cNvCxnSpPr>
          <p:nvPr/>
        </p:nvCxnSpPr>
        <p:spPr>
          <a:xfrm rot="16200000" flipH="1">
            <a:off x="2964711" y="3223437"/>
            <a:ext cx="446568" cy="1506279"/>
          </a:xfrm>
          <a:prstGeom prst="bentConnector2">
            <a:avLst/>
          </a:prstGeom>
          <a:ln w="1905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à coins arrondis 16"/>
          <p:cNvSpPr/>
          <p:nvPr/>
        </p:nvSpPr>
        <p:spPr>
          <a:xfrm>
            <a:off x="7868093" y="5284539"/>
            <a:ext cx="1977656" cy="893135"/>
          </a:xfrm>
          <a:prstGeom prst="roundRect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OngletTraitement</a:t>
            </a:r>
          </a:p>
          <a:p>
            <a:pPr algn="ctr"/>
            <a:r>
              <a:rPr lang="fr-FR" dirty="0"/>
              <a:t>ContentPage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7868093" y="3753292"/>
            <a:ext cx="1977656" cy="893135"/>
          </a:xfrm>
          <a:prstGeom prst="roundRect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OngletEvenement</a:t>
            </a:r>
          </a:p>
          <a:p>
            <a:pPr algn="ctr"/>
            <a:r>
              <a:rPr lang="fr-FR" dirty="0"/>
              <a:t>ContentPage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7868093" y="2247064"/>
            <a:ext cx="1977656" cy="893135"/>
          </a:xfrm>
          <a:prstGeom prst="roundRect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OngletNouveau</a:t>
            </a:r>
          </a:p>
          <a:p>
            <a:pPr algn="ctr"/>
            <a:r>
              <a:rPr lang="fr-FR" dirty="0"/>
              <a:t>ContentPage</a:t>
            </a:r>
          </a:p>
        </p:txBody>
      </p:sp>
      <p:cxnSp>
        <p:nvCxnSpPr>
          <p:cNvPr id="23" name="Connecteur en angle 22"/>
          <p:cNvCxnSpPr>
            <a:stCxn id="6" idx="3"/>
            <a:endCxn id="19" idx="1"/>
          </p:cNvCxnSpPr>
          <p:nvPr/>
        </p:nvCxnSpPr>
        <p:spPr>
          <a:xfrm flipV="1">
            <a:off x="5918791" y="2693632"/>
            <a:ext cx="1949302" cy="1506229"/>
          </a:xfrm>
          <a:prstGeom prst="bentConnector3">
            <a:avLst/>
          </a:prstGeom>
          <a:ln w="1905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en angle 24"/>
          <p:cNvCxnSpPr>
            <a:stCxn id="6" idx="3"/>
            <a:endCxn id="18" idx="1"/>
          </p:cNvCxnSpPr>
          <p:nvPr/>
        </p:nvCxnSpPr>
        <p:spPr>
          <a:xfrm flipV="1">
            <a:off x="5918791" y="4199860"/>
            <a:ext cx="1949302" cy="1"/>
          </a:xfrm>
          <a:prstGeom prst="bentConnector3">
            <a:avLst/>
          </a:prstGeom>
          <a:ln w="1905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en angle 27"/>
          <p:cNvCxnSpPr>
            <a:stCxn id="6" idx="3"/>
            <a:endCxn id="17" idx="1"/>
          </p:cNvCxnSpPr>
          <p:nvPr/>
        </p:nvCxnSpPr>
        <p:spPr>
          <a:xfrm>
            <a:off x="5918791" y="4199861"/>
            <a:ext cx="1949302" cy="1531246"/>
          </a:xfrm>
          <a:prstGeom prst="bentConnector3">
            <a:avLst>
              <a:gd name="adj1" fmla="val 50000"/>
            </a:avLst>
          </a:prstGeom>
          <a:ln w="1905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6260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70913" y="1343503"/>
            <a:ext cx="3329003" cy="4481351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Architecture de l’application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>
          <a:xfrm>
            <a:off x="1667280" y="848723"/>
            <a:ext cx="9680172" cy="679018"/>
          </a:xfrm>
        </p:spPr>
        <p:txBody>
          <a:bodyPr/>
          <a:lstStyle/>
          <a:p>
            <a:r>
              <a:rPr lang="fr-FR" dirty="0"/>
              <a:t>Structure</a:t>
            </a:r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8138" y="1343575"/>
            <a:ext cx="2568774" cy="4481351"/>
          </a:xfrm>
          <a:prstGeom prst="rect">
            <a:avLst/>
          </a:prstGeom>
          <a:ln w="38100">
            <a:noFill/>
          </a:ln>
        </p:spPr>
      </p:pic>
      <p:grpSp>
        <p:nvGrpSpPr>
          <p:cNvPr id="14" name="Groupe 13">
            <a:extLst>
              <a:ext uri="{FF2B5EF4-FFF2-40B4-BE49-F238E27FC236}">
                <a16:creationId xmlns:a16="http://schemas.microsoft.com/office/drawing/2014/main" id="{5D685841-2682-4202-A65A-71BEBF408E7D}"/>
              </a:ext>
            </a:extLst>
          </p:cNvPr>
          <p:cNvGrpSpPr/>
          <p:nvPr/>
        </p:nvGrpSpPr>
        <p:grpSpPr>
          <a:xfrm>
            <a:off x="3294136" y="1333145"/>
            <a:ext cx="8134285" cy="4486345"/>
            <a:chOff x="3294136" y="1333145"/>
            <a:chExt cx="8134285" cy="4486345"/>
          </a:xfrm>
        </p:grpSpPr>
        <p:sp>
          <p:nvSpPr>
            <p:cNvPr id="15" name="Rectangle 14"/>
            <p:cNvSpPr/>
            <p:nvPr/>
          </p:nvSpPr>
          <p:spPr>
            <a:xfrm>
              <a:off x="3294136" y="1333145"/>
              <a:ext cx="5897781" cy="448634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7" name="Connecteur droit 16"/>
            <p:cNvCxnSpPr/>
            <p:nvPr/>
          </p:nvCxnSpPr>
          <p:spPr>
            <a:xfrm flipV="1">
              <a:off x="9185237" y="2647455"/>
              <a:ext cx="412502" cy="46222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/>
            <p:nvPr/>
          </p:nvCxnSpPr>
          <p:spPr>
            <a:xfrm>
              <a:off x="9584583" y="2654033"/>
              <a:ext cx="127663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ZoneTexte 24"/>
            <p:cNvSpPr txBox="1"/>
            <p:nvPr/>
          </p:nvSpPr>
          <p:spPr>
            <a:xfrm>
              <a:off x="9584583" y="2160636"/>
              <a:ext cx="11139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MainPage</a:t>
              </a: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9584583" y="2707058"/>
              <a:ext cx="18438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MasterDetailPage</a:t>
              </a:r>
            </a:p>
          </p:txBody>
        </p:sp>
      </p:grpSp>
      <p:grpSp>
        <p:nvGrpSpPr>
          <p:cNvPr id="36" name="Groupe 35"/>
          <p:cNvGrpSpPr/>
          <p:nvPr/>
        </p:nvGrpSpPr>
        <p:grpSpPr>
          <a:xfrm>
            <a:off x="3294136" y="1328997"/>
            <a:ext cx="7397985" cy="5305183"/>
            <a:chOff x="3294136" y="1342153"/>
            <a:chExt cx="7397985" cy="5305183"/>
          </a:xfrm>
        </p:grpSpPr>
        <p:grpSp>
          <p:nvGrpSpPr>
            <p:cNvPr id="33" name="Groupe 32"/>
            <p:cNvGrpSpPr/>
            <p:nvPr/>
          </p:nvGrpSpPr>
          <p:grpSpPr>
            <a:xfrm>
              <a:off x="3294136" y="1342153"/>
              <a:ext cx="7397985" cy="4492284"/>
              <a:chOff x="3294136" y="1342153"/>
              <a:chExt cx="7397985" cy="4492284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7374867" y="1342153"/>
                <a:ext cx="3317254" cy="447420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294136" y="1356659"/>
                <a:ext cx="2576777" cy="447777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34" name="ZoneTexte 33"/>
            <p:cNvSpPr txBox="1"/>
            <p:nvPr/>
          </p:nvSpPr>
          <p:spPr>
            <a:xfrm>
              <a:off x="3646145" y="6001005"/>
              <a:ext cx="18727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/>
                <a:t>MasterTraitement</a:t>
              </a:r>
            </a:p>
            <a:p>
              <a:pPr algn="ctr"/>
              <a:r>
                <a:rPr lang="fr-FR" dirty="0"/>
                <a:t>ContentPage</a:t>
              </a: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8155914" y="5976368"/>
              <a:ext cx="175516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/>
                <a:t>DetailTraitement</a:t>
              </a:r>
            </a:p>
            <a:p>
              <a:pPr algn="ctr"/>
              <a:r>
                <a:rPr lang="fr-FR" dirty="0"/>
                <a:t>TabbedPage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19FB9533-DAD6-4544-A5F4-E6E19479823E}"/>
              </a:ext>
            </a:extLst>
          </p:cNvPr>
          <p:cNvGrpSpPr/>
          <p:nvPr/>
        </p:nvGrpSpPr>
        <p:grpSpPr>
          <a:xfrm>
            <a:off x="773690" y="1343503"/>
            <a:ext cx="10644619" cy="5147414"/>
            <a:chOff x="916970" y="1343503"/>
            <a:chExt cx="10644619" cy="5147414"/>
          </a:xfrm>
        </p:grpSpPr>
        <p:grpSp>
          <p:nvGrpSpPr>
            <p:cNvPr id="11" name="Groupe 10">
              <a:extLst>
                <a:ext uri="{FF2B5EF4-FFF2-40B4-BE49-F238E27FC236}">
                  <a16:creationId xmlns:a16="http://schemas.microsoft.com/office/drawing/2014/main" id="{AB4387D7-2D23-4694-8DAE-274993670857}"/>
                </a:ext>
              </a:extLst>
            </p:cNvPr>
            <p:cNvGrpSpPr/>
            <p:nvPr/>
          </p:nvGrpSpPr>
          <p:grpSpPr>
            <a:xfrm>
              <a:off x="916970" y="1343503"/>
              <a:ext cx="10644619" cy="4481351"/>
              <a:chOff x="916970" y="1343503"/>
              <a:chExt cx="10644619" cy="4481351"/>
            </a:xfrm>
          </p:grpSpPr>
          <p:pic>
            <p:nvPicPr>
              <p:cNvPr id="20" name="Image 19">
                <a:extLst>
                  <a:ext uri="{FF2B5EF4-FFF2-40B4-BE49-F238E27FC236}">
                    <a16:creationId xmlns:a16="http://schemas.microsoft.com/office/drawing/2014/main" id="{370CEADC-A928-4AFA-92C9-3C60D9ECB2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916970" y="1343503"/>
                <a:ext cx="3329003" cy="4481351"/>
              </a:xfrm>
              <a:prstGeom prst="rect">
                <a:avLst/>
              </a:prstGeom>
              <a:ln w="38100">
                <a:solidFill>
                  <a:schemeClr val="tx1"/>
                </a:solidFill>
              </a:ln>
            </p:spPr>
          </p:pic>
          <p:pic>
            <p:nvPicPr>
              <p:cNvPr id="5" name="Image 4">
                <a:extLst>
                  <a:ext uri="{FF2B5EF4-FFF2-40B4-BE49-F238E27FC236}">
                    <a16:creationId xmlns:a16="http://schemas.microsoft.com/office/drawing/2014/main" id="{82FB77FE-EA0E-45C7-B026-4DE52E58CB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4577404" y="1343504"/>
                <a:ext cx="3329003" cy="4481349"/>
              </a:xfrm>
              <a:prstGeom prst="rect">
                <a:avLst/>
              </a:prstGeom>
              <a:ln w="38100">
                <a:solidFill>
                  <a:schemeClr val="tx1"/>
                </a:solidFill>
              </a:ln>
            </p:spPr>
          </p:pic>
          <p:pic>
            <p:nvPicPr>
              <p:cNvPr id="7" name="Image 6">
                <a:extLst>
                  <a:ext uri="{FF2B5EF4-FFF2-40B4-BE49-F238E27FC236}">
                    <a16:creationId xmlns:a16="http://schemas.microsoft.com/office/drawing/2014/main" id="{244D411E-1374-4778-9EC8-4CB503C6BB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32586" y="1343503"/>
                <a:ext cx="3329003" cy="4481350"/>
              </a:xfrm>
              <a:prstGeom prst="rect">
                <a:avLst/>
              </a:prstGeom>
              <a:ln w="38100">
                <a:solidFill>
                  <a:schemeClr val="tx1"/>
                </a:solidFill>
              </a:ln>
            </p:spPr>
          </p:pic>
        </p:grpSp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62C1EAB9-C75C-4A3D-A193-5AD416113B0E}"/>
                </a:ext>
              </a:extLst>
            </p:cNvPr>
            <p:cNvGrpSpPr/>
            <p:nvPr/>
          </p:nvGrpSpPr>
          <p:grpSpPr>
            <a:xfrm>
              <a:off x="2591609" y="5833030"/>
              <a:ext cx="8969980" cy="657887"/>
              <a:chOff x="2591609" y="5833030"/>
              <a:chExt cx="8969980" cy="657887"/>
            </a:xfrm>
          </p:grpSpPr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A374CF3D-3093-4FCB-B610-2B46A1A30DA5}"/>
                  </a:ext>
                </a:extLst>
              </p:cNvPr>
              <p:cNvSpPr txBox="1"/>
              <p:nvPr/>
            </p:nvSpPr>
            <p:spPr>
              <a:xfrm>
                <a:off x="2591609" y="5833030"/>
                <a:ext cx="16543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dirty="0"/>
                  <a:t>OngletNouveau</a:t>
                </a:r>
              </a:p>
              <a:p>
                <a:pPr algn="ctr"/>
                <a:r>
                  <a:rPr lang="fr-FR" dirty="0"/>
                  <a:t>ContentPage</a:t>
                </a: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A65254E6-13A1-47E2-9569-7CF71BF7AEA5}"/>
                  </a:ext>
                </a:extLst>
              </p:cNvPr>
              <p:cNvSpPr txBox="1"/>
              <p:nvPr/>
            </p:nvSpPr>
            <p:spPr>
              <a:xfrm>
                <a:off x="6036728" y="5841404"/>
                <a:ext cx="186967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dirty="0"/>
                  <a:t>OngletEvenement</a:t>
                </a:r>
              </a:p>
              <a:p>
                <a:pPr algn="ctr"/>
                <a:r>
                  <a:rPr lang="fr-FR" dirty="0"/>
                  <a:t>ContentPage</a:t>
                </a:r>
              </a:p>
            </p:txBody>
          </p: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2DF7EDD2-9085-4719-AB53-21E01BA55024}"/>
                  </a:ext>
                </a:extLst>
              </p:cNvPr>
              <p:cNvSpPr txBox="1"/>
              <p:nvPr/>
            </p:nvSpPr>
            <p:spPr>
              <a:xfrm>
                <a:off x="9726663" y="5844586"/>
                <a:ext cx="183492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dirty="0" err="1"/>
                  <a:t>OngletTraitement</a:t>
                </a:r>
                <a:endParaRPr lang="fr-FR" dirty="0"/>
              </a:p>
              <a:p>
                <a:pPr algn="ctr"/>
                <a:r>
                  <a:rPr lang="fr-FR" dirty="0" err="1"/>
                  <a:t>ContentPage</a:t>
                </a:r>
                <a:endParaRPr lang="fr-FR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1164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069 L 0.12292 0.00047 " pathEditMode="fixed" rAng="0" ptsTypes="AA">
                                      <p:cBhvr>
                                        <p:cTn id="1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2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de l’application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fr-FR" dirty="0"/>
              <a:t>Différents Layout</a:t>
            </a:r>
          </a:p>
        </p:txBody>
      </p:sp>
      <p:pic>
        <p:nvPicPr>
          <p:cNvPr id="3074" name="Picture 2" descr="https://docs.microsoft.com/fr-fr/xamarin/xamarin-forms/user-interface/controls/layouts-images/layouts.png#lightbox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611" y="1537856"/>
            <a:ext cx="6243338" cy="4109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348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Pattern MVVM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fr-FR" dirty="0"/>
              <a:t>Conception proche du MVC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699412" y="4240042"/>
            <a:ext cx="1956153" cy="1516862"/>
          </a:xfrm>
          <a:prstGeom prst="roundRect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View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5246526" y="1211332"/>
            <a:ext cx="1956153" cy="1516862"/>
          </a:xfrm>
          <a:prstGeom prst="roundRect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ViewModel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8724110" y="4240042"/>
            <a:ext cx="1956153" cy="1516862"/>
          </a:xfrm>
          <a:prstGeom prst="roundRect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Model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3149253" y="3044616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Command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4777535" y="352673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Binding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7927918" y="3044616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Mise à jour</a:t>
            </a:r>
          </a:p>
        </p:txBody>
      </p:sp>
      <p:sp>
        <p:nvSpPr>
          <p:cNvPr id="41" name="Flèche droite 40"/>
          <p:cNvSpPr/>
          <p:nvPr/>
        </p:nvSpPr>
        <p:spPr>
          <a:xfrm rot="18926903">
            <a:off x="3318806" y="3266268"/>
            <a:ext cx="2138917" cy="295362"/>
          </a:xfrm>
          <a:prstGeom prst="rightArrow">
            <a:avLst>
              <a:gd name="adj1" fmla="val 29638"/>
              <a:gd name="adj2" fmla="val 100621"/>
            </a:avLst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Flèche droite 41"/>
          <p:cNvSpPr/>
          <p:nvPr/>
        </p:nvSpPr>
        <p:spPr>
          <a:xfrm rot="2673097" flipV="1">
            <a:off x="6873380" y="3379056"/>
            <a:ext cx="2138917" cy="295362"/>
          </a:xfrm>
          <a:prstGeom prst="rightArrow">
            <a:avLst>
              <a:gd name="adj1" fmla="val 29638"/>
              <a:gd name="adj2" fmla="val 100621"/>
            </a:avLst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Flèche droite 42"/>
          <p:cNvSpPr/>
          <p:nvPr/>
        </p:nvSpPr>
        <p:spPr>
          <a:xfrm rot="18926903" flipH="1" flipV="1">
            <a:off x="3487999" y="3445714"/>
            <a:ext cx="2138917" cy="295362"/>
          </a:xfrm>
          <a:prstGeom prst="rightArrow">
            <a:avLst>
              <a:gd name="adj1" fmla="val 29638"/>
              <a:gd name="adj2" fmla="val 100621"/>
            </a:avLst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199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INRA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INRAE" id="{E9F7DBC3-0A78-4247-9494-E67DDCDA6E1E}" vid="{F34093CF-EC51-4040-BC18-243163D89C6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ThèmeINRAE</Template>
  <TotalTime>8165</TotalTime>
  <Words>218</Words>
  <Application>Microsoft Office PowerPoint</Application>
  <PresentationFormat>Grand écran</PresentationFormat>
  <Paragraphs>112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Raleway</vt:lpstr>
      <vt:lpstr>ThèmeINRAE</vt:lpstr>
      <vt:lpstr>Point avancement Xamarin</vt:lpstr>
      <vt:lpstr>Point avancement Xamarin</vt:lpstr>
      <vt:lpstr>Architecture de l’application</vt:lpstr>
      <vt:lpstr>Architecture de l’application</vt:lpstr>
      <vt:lpstr>Architecture de l’application</vt:lpstr>
      <vt:lpstr>Architecture de l’application</vt:lpstr>
      <vt:lpstr>Architecture de l’application</vt:lpstr>
      <vt:lpstr>Architecture de l’application</vt:lpstr>
      <vt:lpstr>Pattern MVVM</vt:lpstr>
      <vt:lpstr>Pattern MVVM</vt:lpstr>
      <vt:lpstr>Pattern MVVM</vt:lpstr>
      <vt:lpstr>Principe de validation</vt:lpstr>
      <vt:lpstr>Principe de validation</vt:lpstr>
      <vt:lpstr>Principe de validation</vt:lpstr>
      <vt:lpstr>Classes Command</vt:lpstr>
      <vt:lpstr>Classes Command</vt:lpstr>
      <vt:lpstr>Retour d’expérience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serveur JWT</dc:title>
  <dc:creator>Alexandre Journaux</dc:creator>
  <cp:lastModifiedBy>Alexandre Journaux</cp:lastModifiedBy>
  <cp:revision>98</cp:revision>
  <dcterms:created xsi:type="dcterms:W3CDTF">2020-04-08T14:44:15Z</dcterms:created>
  <dcterms:modified xsi:type="dcterms:W3CDTF">2020-07-02T09:12:09Z</dcterms:modified>
</cp:coreProperties>
</file>