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83" r:id="rId7"/>
    <p:sldId id="261" r:id="rId8"/>
    <p:sldId id="262" r:id="rId9"/>
    <p:sldId id="292" r:id="rId10"/>
    <p:sldId id="268" r:id="rId11"/>
    <p:sldId id="270" r:id="rId12"/>
    <p:sldId id="288" r:id="rId13"/>
    <p:sldId id="263" r:id="rId14"/>
    <p:sldId id="287" r:id="rId15"/>
    <p:sldId id="264" r:id="rId16"/>
    <p:sldId id="265" r:id="rId17"/>
    <p:sldId id="266" r:id="rId18"/>
    <p:sldId id="272" r:id="rId19"/>
    <p:sldId id="267" r:id="rId20"/>
    <p:sldId id="273" r:id="rId21"/>
    <p:sldId id="286" r:id="rId22"/>
    <p:sldId id="274" r:id="rId23"/>
    <p:sldId id="285" r:id="rId24"/>
    <p:sldId id="275" r:id="rId25"/>
    <p:sldId id="284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FF"/>
    <a:srgbClr val="FFCCCC"/>
    <a:srgbClr val="99FF99"/>
    <a:srgbClr val="FFFFCC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7AF63-0B1F-4F11-99D4-39F305E8DC46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F4804-A343-4C7F-BF17-20842201A1A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4CF97-0746-4BD9-A041-B9C5DF64C54F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EB884-D2A1-4C1F-ACA5-CDE767C532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B884-D2A1-4C1F-ACA5-CDE767C5325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9595C-769A-41DF-8108-B547CA1F6D8A}" type="datetimeFigureOut">
              <a:rPr lang="fr-FR" smtClean="0"/>
              <a:pPr/>
              <a:t>15/02/2012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8968A-7C70-4823-913A-906C16673A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Structures génétiques  et analyse d’association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16 février 2012</a:t>
            </a: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966835" cy="96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520" y="1340768"/>
            <a:ext cx="5904501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Dérivé du TDT de </a:t>
            </a:r>
            <a:r>
              <a:rPr lang="fr-FR" sz="2000" dirty="0" err="1" smtClean="0"/>
              <a:t>Spielman</a:t>
            </a:r>
            <a:r>
              <a:rPr lang="fr-FR" sz="2000" dirty="0" smtClean="0"/>
              <a:t> et al (1993)</a:t>
            </a:r>
          </a:p>
          <a:p>
            <a:r>
              <a:rPr lang="fr-FR" dirty="0" smtClean="0"/>
              <a:t>(mesure un déséquilibre de transmission</a:t>
            </a:r>
          </a:p>
          <a:p>
            <a:r>
              <a:rPr lang="fr-FR" dirty="0" smtClean="0"/>
              <a:t>par des parents  hétérozygotes A1A2)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Sous H0, le TDT suit un </a:t>
            </a:r>
          </a:p>
          <a:p>
            <a:endParaRPr lang="fr-FR" dirty="0" smtClean="0"/>
          </a:p>
          <a:p>
            <a:r>
              <a:rPr lang="fr-FR" dirty="0" smtClean="0"/>
              <a:t>H0 peut être</a:t>
            </a:r>
          </a:p>
          <a:p>
            <a:r>
              <a:rPr lang="fr-FR" dirty="0" smtClean="0"/>
              <a:t>	pas de liaison ni d’association</a:t>
            </a:r>
          </a:p>
          <a:p>
            <a:endParaRPr lang="fr-FR" dirty="0" smtClean="0"/>
          </a:p>
          <a:p>
            <a:r>
              <a:rPr lang="fr-FR" dirty="0" smtClean="0"/>
              <a:t>	liaison sans association      (le QTL est loin)	</a:t>
            </a:r>
          </a:p>
          <a:p>
            <a:r>
              <a:rPr lang="fr-FR" dirty="0" smtClean="0"/>
              <a:t>		</a:t>
            </a:r>
          </a:p>
          <a:p>
            <a:r>
              <a:rPr lang="fr-FR" dirty="0" smtClean="0"/>
              <a:t>	pas de liaison mais association (il y a une structure)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644008" y="1556792"/>
            <a:ext cx="1440160" cy="72008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QTDT</a:t>
            </a:r>
            <a:endParaRPr lang="fr-FR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1412776"/>
            <a:ext cx="3000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628800"/>
            <a:ext cx="1224136" cy="5533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780928"/>
            <a:ext cx="561975" cy="314325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5292080" y="2924944"/>
            <a:ext cx="3600400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Q1 (l’allèle de sensibilité) est lié avec A1 ou A2, selon les familles                 	autant de A1 que de A2 chez les malades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Flèche droite 18"/>
          <p:cNvSpPr/>
          <p:nvPr/>
        </p:nvSpPr>
        <p:spPr>
          <a:xfrm>
            <a:off x="5796136" y="3690398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5292080" y="5229200"/>
            <a:ext cx="3600400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Certaines familles ont une majorité d’allèles A1 et Q1, d’autres A2 et Q2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	mais autant de A1 que de A2 chez les malades fils de A1A2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5868144" y="6011426"/>
            <a:ext cx="28803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>
            <a:endCxn id="17" idx="1"/>
          </p:cNvCxnSpPr>
          <p:nvPr/>
        </p:nvCxnSpPr>
        <p:spPr>
          <a:xfrm flipV="1">
            <a:off x="3419872" y="3609020"/>
            <a:ext cx="1872208" cy="6840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995936" y="5013176"/>
            <a:ext cx="1296144" cy="936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483768" y="3437878"/>
            <a:ext cx="4104456" cy="50405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51520" y="1340768"/>
            <a:ext cx="741119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Dérivé du TDT de </a:t>
            </a:r>
            <a:r>
              <a:rPr lang="fr-FR" sz="2000" dirty="0" err="1" smtClean="0"/>
              <a:t>Spielman</a:t>
            </a:r>
            <a:r>
              <a:rPr lang="fr-FR" sz="2000" dirty="0" smtClean="0"/>
              <a:t> et al (1993)</a:t>
            </a:r>
          </a:p>
          <a:p>
            <a:r>
              <a:rPr lang="fr-FR" dirty="0" smtClean="0"/>
              <a:t>(mesure un déséquilibre de transmission</a:t>
            </a:r>
          </a:p>
          <a:p>
            <a:r>
              <a:rPr lang="fr-FR" dirty="0" smtClean="0"/>
              <a:t>par des parents  hétérozygotes A1A2)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sz="2000" dirty="0" smtClean="0"/>
              <a:t>Extension de Allison (1997), </a:t>
            </a:r>
            <a:r>
              <a:rPr lang="fr-FR" sz="2000" dirty="0" err="1" smtClean="0"/>
              <a:t>Fulker</a:t>
            </a:r>
            <a:r>
              <a:rPr lang="fr-FR" sz="2000" dirty="0" smtClean="0"/>
              <a:t> et al (1999), </a:t>
            </a:r>
            <a:r>
              <a:rPr lang="fr-FR" sz="2000" dirty="0" err="1" smtClean="0"/>
              <a:t>Abecassis</a:t>
            </a:r>
            <a:r>
              <a:rPr lang="fr-FR" sz="2000" dirty="0" smtClean="0"/>
              <a:t> et </a:t>
            </a:r>
            <a:r>
              <a:rPr lang="fr-FR" sz="2000" dirty="0" err="1" smtClean="0"/>
              <a:t>at</a:t>
            </a:r>
            <a:r>
              <a:rPr lang="fr-FR" sz="2000" dirty="0" smtClean="0"/>
              <a:t> (2000)</a:t>
            </a:r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r>
              <a:rPr lang="fr-FR" sz="2000" dirty="0" smtClean="0"/>
              <a:t>C’est efficace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556792"/>
            <a:ext cx="1440160" cy="72008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QTDT</a:t>
            </a:r>
            <a:endParaRPr lang="fr-FR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1412776"/>
            <a:ext cx="3000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628800"/>
            <a:ext cx="1224136" cy="5533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501008"/>
            <a:ext cx="392308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/>
        </p:nvSpPr>
        <p:spPr>
          <a:xfrm>
            <a:off x="3131840" y="4077072"/>
            <a:ext cx="3091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Génotype de </a:t>
            </a:r>
            <a:r>
              <a:rPr lang="fr-FR" sz="1400" dirty="0" err="1" smtClean="0"/>
              <a:t>ij</a:t>
            </a:r>
            <a:r>
              <a:rPr lang="fr-FR" sz="1400" dirty="0" smtClean="0"/>
              <a:t>	E(</a:t>
            </a:r>
            <a:r>
              <a:rPr lang="fr-FR" sz="14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400" i="1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1400" dirty="0" smtClean="0"/>
              <a:t>/parents)</a:t>
            </a:r>
            <a:endParaRPr lang="fr-FR" sz="1400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3851920" y="3789040"/>
            <a:ext cx="108012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5508104" y="3789040"/>
            <a:ext cx="144016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6948264" y="3501008"/>
            <a:ext cx="1549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 teste </a:t>
            </a:r>
            <a:r>
              <a:rPr lang="fr-FR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fr-FR" i="1" baseline="-25000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i="1" dirty="0" smtClean="0"/>
              <a:t>=0</a:t>
            </a:r>
            <a:endParaRPr lang="fr-FR" i="1" dirty="0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5485" y="4653136"/>
            <a:ext cx="5013019" cy="1968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483768" y="3437878"/>
            <a:ext cx="4104456" cy="50405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51520" y="1340768"/>
            <a:ext cx="741119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Dérivé du TDT de </a:t>
            </a:r>
            <a:r>
              <a:rPr lang="fr-FR" sz="2000" dirty="0" err="1" smtClean="0"/>
              <a:t>Spielman</a:t>
            </a:r>
            <a:r>
              <a:rPr lang="fr-FR" sz="2000" dirty="0" smtClean="0"/>
              <a:t> et al (1993)</a:t>
            </a:r>
          </a:p>
          <a:p>
            <a:r>
              <a:rPr lang="fr-FR" dirty="0" smtClean="0"/>
              <a:t>(mesure un déséquilibre de transmission</a:t>
            </a:r>
          </a:p>
          <a:p>
            <a:r>
              <a:rPr lang="fr-FR" dirty="0" smtClean="0"/>
              <a:t>par des parents  hétérozygotes A1A2)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sz="2000" dirty="0" smtClean="0"/>
              <a:t>Extension de Allison (1997), </a:t>
            </a:r>
            <a:r>
              <a:rPr lang="fr-FR" sz="2000" dirty="0" err="1" smtClean="0"/>
              <a:t>Fulker</a:t>
            </a:r>
            <a:r>
              <a:rPr lang="fr-FR" sz="2000" dirty="0" smtClean="0"/>
              <a:t> et al (1999), </a:t>
            </a:r>
            <a:r>
              <a:rPr lang="fr-FR" sz="2000" dirty="0" err="1" smtClean="0"/>
              <a:t>Abecassis</a:t>
            </a:r>
            <a:r>
              <a:rPr lang="fr-FR" sz="2000" dirty="0" smtClean="0"/>
              <a:t> et </a:t>
            </a:r>
            <a:r>
              <a:rPr lang="fr-FR" sz="2000" dirty="0" err="1" smtClean="0"/>
              <a:t>at</a:t>
            </a:r>
            <a:r>
              <a:rPr lang="fr-FR" sz="2000" dirty="0" smtClean="0"/>
              <a:t> (2000)</a:t>
            </a:r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r>
              <a:rPr lang="fr-FR" sz="2000" dirty="0" smtClean="0"/>
              <a:t>C’est efficace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556792"/>
            <a:ext cx="1440160" cy="72008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QTDT</a:t>
            </a:r>
            <a:endParaRPr lang="fr-FR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1412776"/>
            <a:ext cx="3000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628800"/>
            <a:ext cx="1224136" cy="5533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501008"/>
            <a:ext cx="392308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/>
        </p:nvSpPr>
        <p:spPr>
          <a:xfrm>
            <a:off x="3131840" y="4077072"/>
            <a:ext cx="3091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Génotype de </a:t>
            </a:r>
            <a:r>
              <a:rPr lang="fr-FR" sz="1400" dirty="0" err="1" smtClean="0"/>
              <a:t>ij</a:t>
            </a:r>
            <a:r>
              <a:rPr lang="fr-FR" sz="1400" dirty="0" smtClean="0"/>
              <a:t>	E(</a:t>
            </a:r>
            <a:r>
              <a:rPr lang="fr-FR" sz="14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400" i="1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fr-FR" sz="1400" dirty="0" smtClean="0"/>
              <a:t>/parents)</a:t>
            </a:r>
            <a:endParaRPr lang="fr-FR" sz="1400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3851920" y="3789040"/>
            <a:ext cx="108012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 flipV="1">
            <a:off x="5508104" y="3789040"/>
            <a:ext cx="144016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6948264" y="3501008"/>
            <a:ext cx="1549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 teste </a:t>
            </a:r>
            <a:r>
              <a:rPr lang="fr-FR" i="1" dirty="0" err="1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fr-FR" i="1" baseline="-25000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fr-FR" i="1" dirty="0" smtClean="0"/>
              <a:t>=0</a:t>
            </a:r>
            <a:endParaRPr lang="fr-FR" i="1" dirty="0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5485" y="4653136"/>
            <a:ext cx="5013019" cy="1968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archemin horizontal 13"/>
          <p:cNvSpPr/>
          <p:nvPr/>
        </p:nvSpPr>
        <p:spPr>
          <a:xfrm>
            <a:off x="467544" y="5661248"/>
            <a:ext cx="2448272" cy="1008112"/>
          </a:xfrm>
          <a:prstGeom prst="horizontalScroll">
            <a:avLst/>
          </a:prstGeom>
          <a:solidFill>
            <a:srgbClr val="FFCC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Exposé Maria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FBAT</a:t>
            </a:r>
            <a:endParaRPr lang="fr-F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171" y="1268760"/>
            <a:ext cx="8935325" cy="2741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483768" y="3894419"/>
            <a:ext cx="356341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Laird et Lange Nat Genet </a:t>
            </a:r>
            <a:r>
              <a:rPr lang="fr-FR" dirty="0" err="1" smtClean="0"/>
              <a:t>Rev</a:t>
            </a:r>
            <a:r>
              <a:rPr lang="fr-FR" dirty="0" smtClean="0"/>
              <a:t> (2006)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32955" y="4293096"/>
            <a:ext cx="77889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FBAT est une corrélation entre le phénotype</a:t>
            </a:r>
          </a:p>
          <a:p>
            <a:pPr algn="r"/>
            <a:r>
              <a:rPr lang="fr-FR" sz="2400" dirty="0" smtClean="0"/>
              <a:t> et l’écart de transmission intra famille</a:t>
            </a:r>
          </a:p>
          <a:p>
            <a:r>
              <a:rPr lang="fr-FR" sz="2400" dirty="0" smtClean="0"/>
              <a:t>Si le marqueur est lié à un QTL</a:t>
            </a:r>
          </a:p>
          <a:p>
            <a:r>
              <a:rPr lang="fr-FR" sz="2400" dirty="0" smtClean="0"/>
              <a:t>           Les phénotypes extrêmes se trouvent chez les déviants</a:t>
            </a:r>
            <a:endParaRPr lang="fr-FR" sz="2400" dirty="0"/>
          </a:p>
        </p:txBody>
      </p:sp>
      <p:sp>
        <p:nvSpPr>
          <p:cNvPr id="6" name="Flèche droite 5"/>
          <p:cNvSpPr/>
          <p:nvPr/>
        </p:nvSpPr>
        <p:spPr>
          <a:xfrm>
            <a:off x="467544" y="5517232"/>
            <a:ext cx="57606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FBAT</a:t>
            </a:r>
            <a:endParaRPr lang="fr-F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171" y="1268760"/>
            <a:ext cx="8935325" cy="2741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483768" y="3894419"/>
            <a:ext cx="3563411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Laird et Lange Nat Genet </a:t>
            </a:r>
            <a:r>
              <a:rPr lang="fr-FR" dirty="0" err="1" smtClean="0"/>
              <a:t>Rev</a:t>
            </a:r>
            <a:r>
              <a:rPr lang="fr-FR" dirty="0" smtClean="0"/>
              <a:t> (2006)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32955" y="4293096"/>
            <a:ext cx="77889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400" dirty="0" smtClean="0"/>
              <a:t>FBAT est une corrélation entre le phénotype</a:t>
            </a:r>
          </a:p>
          <a:p>
            <a:pPr algn="r"/>
            <a:r>
              <a:rPr lang="fr-FR" sz="2400" dirty="0" smtClean="0"/>
              <a:t> et l’écart de transmission intra famille</a:t>
            </a:r>
          </a:p>
          <a:p>
            <a:r>
              <a:rPr lang="fr-FR" sz="2400" dirty="0" smtClean="0"/>
              <a:t>Si le marqueur est lié à un QTL</a:t>
            </a:r>
          </a:p>
          <a:p>
            <a:r>
              <a:rPr lang="fr-FR" sz="2400" dirty="0" smtClean="0"/>
              <a:t>           Les phénotypes extrêmes se trouvent chez les déviants</a:t>
            </a:r>
            <a:endParaRPr lang="fr-FR" sz="2400" dirty="0"/>
          </a:p>
        </p:txBody>
      </p:sp>
      <p:sp>
        <p:nvSpPr>
          <p:cNvPr id="6" name="Flèche droite 5"/>
          <p:cNvSpPr/>
          <p:nvPr/>
        </p:nvSpPr>
        <p:spPr>
          <a:xfrm>
            <a:off x="467544" y="5517232"/>
            <a:ext cx="576064" cy="21602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Parchemin horizontal 6"/>
          <p:cNvSpPr/>
          <p:nvPr/>
        </p:nvSpPr>
        <p:spPr>
          <a:xfrm>
            <a:off x="5940152" y="5849888"/>
            <a:ext cx="2448272" cy="1008112"/>
          </a:xfrm>
          <a:prstGeom prst="horizontalScroll">
            <a:avLst/>
          </a:prstGeom>
          <a:solidFill>
            <a:srgbClr val="FFCC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Exposé Hervé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900" dirty="0" smtClean="0"/>
              <a:t>Corriger les cas -témoins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51520" y="1412776"/>
            <a:ext cx="3140347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3200" dirty="0" err="1" smtClean="0"/>
              <a:t>Genomic</a:t>
            </a:r>
            <a:r>
              <a:rPr lang="fr-FR" sz="3200" dirty="0" smtClean="0"/>
              <a:t> control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Étalonner la stat de test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0" y="4941168"/>
            <a:ext cx="4193392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/>
              <a:t>Modéliser les structures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Améliorer le modèle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2561160" y="3140968"/>
            <a:ext cx="4027064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/>
              <a:t>Ajouter la transmission</a:t>
            </a:r>
          </a:p>
          <a:p>
            <a:pPr algn="ctr"/>
            <a:endParaRPr lang="fr-FR" sz="2400" dirty="0" smtClean="0"/>
          </a:p>
          <a:p>
            <a:pPr algn="ctr"/>
            <a:r>
              <a:rPr lang="fr-FR" sz="2400" dirty="0" smtClean="0"/>
              <a:t>Se rapprocher des FBAT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4900" dirty="0" smtClean="0"/>
              <a:t>Le contrôle</a:t>
            </a:r>
            <a:r>
              <a:rPr lang="fr-FR" sz="5300" dirty="0" smtClean="0"/>
              <a:t> </a:t>
            </a:r>
            <a:r>
              <a:rPr lang="fr-FR" sz="4900" dirty="0" smtClean="0"/>
              <a:t>génomique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err="1" smtClean="0"/>
              <a:t>Devlin</a:t>
            </a:r>
            <a:r>
              <a:rPr lang="fr-FR" sz="3100" dirty="0" smtClean="0"/>
              <a:t> et Roeder (1999)   </a:t>
            </a:r>
            <a:r>
              <a:rPr lang="fr-FR" sz="3100" dirty="0" err="1" smtClean="0"/>
              <a:t>Bacalu</a:t>
            </a:r>
            <a:r>
              <a:rPr lang="fr-FR" sz="3100" dirty="0" smtClean="0"/>
              <a:t> et al (2002)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3337195" cy="1453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4256350" y="1735314"/>
            <a:ext cx="413158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En l’absence de structure, le test </a:t>
            </a:r>
            <a:r>
              <a:rPr lang="fr-FR" dirty="0" err="1" smtClean="0"/>
              <a:t>Armitage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suit, sous H0,  une loi de  </a:t>
            </a:r>
          </a:p>
          <a:p>
            <a:endParaRPr lang="fr-FR" dirty="0" smtClean="0"/>
          </a:p>
          <a:p>
            <a:r>
              <a:rPr lang="fr-FR" dirty="0" smtClean="0"/>
              <a:t>Mais avec structure,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dirty="0" smtClean="0"/>
              <a:t> suit une</a:t>
            </a:r>
          </a:p>
          <a:p>
            <a:endParaRPr lang="fr-FR" dirty="0" smtClean="0"/>
          </a:p>
          <a:p>
            <a:r>
              <a:rPr lang="fr-FR" dirty="0" smtClean="0"/>
              <a:t>Le facteur d’inflation ,</a:t>
            </a:r>
            <a:r>
              <a:rPr lang="fr-FR" dirty="0" smtClean="0">
                <a:latin typeface="Symbol" pitchFamily="18" charset="2"/>
              </a:rPr>
              <a:t> l </a:t>
            </a:r>
            <a:r>
              <a:rPr lang="fr-FR" dirty="0" smtClean="0"/>
              <a:t>,  est estimable </a:t>
            </a:r>
          </a:p>
          <a:p>
            <a:r>
              <a:rPr lang="fr-FR" dirty="0" smtClean="0"/>
              <a:t>à partir des marqueurs neutres</a:t>
            </a:r>
            <a:endParaRPr lang="fr-FR" dirty="0">
              <a:latin typeface="Symbol" pitchFamily="18" charset="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1946" y="2859181"/>
            <a:ext cx="561975" cy="314325"/>
          </a:xfrm>
          <a:prstGeom prst="rect">
            <a:avLst/>
          </a:prstGeom>
          <a:noFill/>
        </p:spPr>
      </p:pic>
      <p:sp>
        <p:nvSpPr>
          <p:cNvPr id="12" name="Forme libre 11"/>
          <p:cNvSpPr/>
          <p:nvPr/>
        </p:nvSpPr>
        <p:spPr>
          <a:xfrm>
            <a:off x="1187624" y="3717032"/>
            <a:ext cx="3000652" cy="1933853"/>
          </a:xfrm>
          <a:custGeom>
            <a:avLst/>
            <a:gdLst>
              <a:gd name="connsiteX0" fmla="*/ 0 w 3000652"/>
              <a:gd name="connsiteY0" fmla="*/ 0 h 1933853"/>
              <a:gd name="connsiteX1" fmla="*/ 124287 w 3000652"/>
              <a:gd name="connsiteY1" fmla="*/ 736847 h 1933853"/>
              <a:gd name="connsiteX2" fmla="*/ 195309 w 3000652"/>
              <a:gd name="connsiteY2" fmla="*/ 1003177 h 1933853"/>
              <a:gd name="connsiteX3" fmla="*/ 292963 w 3000652"/>
              <a:gd name="connsiteY3" fmla="*/ 1171853 h 1933853"/>
              <a:gd name="connsiteX4" fmla="*/ 417251 w 3000652"/>
              <a:gd name="connsiteY4" fmla="*/ 1376039 h 1933853"/>
              <a:gd name="connsiteX5" fmla="*/ 603682 w 3000652"/>
              <a:gd name="connsiteY5" fmla="*/ 1562470 h 1933853"/>
              <a:gd name="connsiteX6" fmla="*/ 887767 w 3000652"/>
              <a:gd name="connsiteY6" fmla="*/ 1704513 h 1933853"/>
              <a:gd name="connsiteX7" fmla="*/ 1251751 w 3000652"/>
              <a:gd name="connsiteY7" fmla="*/ 1819923 h 1933853"/>
              <a:gd name="connsiteX8" fmla="*/ 1686757 w 3000652"/>
              <a:gd name="connsiteY8" fmla="*/ 1882066 h 1933853"/>
              <a:gd name="connsiteX9" fmla="*/ 2299317 w 3000652"/>
              <a:gd name="connsiteY9" fmla="*/ 1926455 h 1933853"/>
              <a:gd name="connsiteX10" fmla="*/ 3000652 w 3000652"/>
              <a:gd name="connsiteY10" fmla="*/ 1926455 h 1933853"/>
              <a:gd name="connsiteX11" fmla="*/ 3000652 w 3000652"/>
              <a:gd name="connsiteY11" fmla="*/ 1926455 h 193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00652" h="1933853">
                <a:moveTo>
                  <a:pt x="0" y="0"/>
                </a:moveTo>
                <a:cubicBezTo>
                  <a:pt x="45867" y="284825"/>
                  <a:pt x="91735" y="569651"/>
                  <a:pt x="124287" y="736847"/>
                </a:cubicBezTo>
                <a:cubicBezTo>
                  <a:pt x="156839" y="904043"/>
                  <a:pt x="167196" y="930676"/>
                  <a:pt x="195309" y="1003177"/>
                </a:cubicBezTo>
                <a:cubicBezTo>
                  <a:pt x="223422" y="1075678"/>
                  <a:pt x="255973" y="1109709"/>
                  <a:pt x="292963" y="1171853"/>
                </a:cubicBezTo>
                <a:cubicBezTo>
                  <a:pt x="329953" y="1233997"/>
                  <a:pt x="365465" y="1310936"/>
                  <a:pt x="417251" y="1376039"/>
                </a:cubicBezTo>
                <a:cubicBezTo>
                  <a:pt x="469037" y="1441142"/>
                  <a:pt x="525263" y="1507724"/>
                  <a:pt x="603682" y="1562470"/>
                </a:cubicBezTo>
                <a:cubicBezTo>
                  <a:pt x="682101" y="1617216"/>
                  <a:pt x="779756" y="1661604"/>
                  <a:pt x="887767" y="1704513"/>
                </a:cubicBezTo>
                <a:cubicBezTo>
                  <a:pt x="995779" y="1747422"/>
                  <a:pt x="1118586" y="1790331"/>
                  <a:pt x="1251751" y="1819923"/>
                </a:cubicBezTo>
                <a:cubicBezTo>
                  <a:pt x="1384916" y="1849515"/>
                  <a:pt x="1512163" y="1864311"/>
                  <a:pt x="1686757" y="1882066"/>
                </a:cubicBezTo>
                <a:cubicBezTo>
                  <a:pt x="1861351" y="1899821"/>
                  <a:pt x="2080335" y="1919057"/>
                  <a:pt x="2299317" y="1926455"/>
                </a:cubicBezTo>
                <a:cubicBezTo>
                  <a:pt x="2518299" y="1933853"/>
                  <a:pt x="3000652" y="1926455"/>
                  <a:pt x="3000652" y="1926455"/>
                </a:cubicBezTo>
                <a:lnTo>
                  <a:pt x="3000652" y="192645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971600" y="5661248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971600" y="3573016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971600" y="37170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rme libre 18"/>
          <p:cNvSpPr/>
          <p:nvPr/>
        </p:nvSpPr>
        <p:spPr>
          <a:xfrm>
            <a:off x="1763688" y="3717032"/>
            <a:ext cx="3000652" cy="1933853"/>
          </a:xfrm>
          <a:custGeom>
            <a:avLst/>
            <a:gdLst>
              <a:gd name="connsiteX0" fmla="*/ 0 w 3000652"/>
              <a:gd name="connsiteY0" fmla="*/ 0 h 1933853"/>
              <a:gd name="connsiteX1" fmla="*/ 124287 w 3000652"/>
              <a:gd name="connsiteY1" fmla="*/ 736847 h 1933853"/>
              <a:gd name="connsiteX2" fmla="*/ 195309 w 3000652"/>
              <a:gd name="connsiteY2" fmla="*/ 1003177 h 1933853"/>
              <a:gd name="connsiteX3" fmla="*/ 292963 w 3000652"/>
              <a:gd name="connsiteY3" fmla="*/ 1171853 h 1933853"/>
              <a:gd name="connsiteX4" fmla="*/ 417251 w 3000652"/>
              <a:gd name="connsiteY4" fmla="*/ 1376039 h 1933853"/>
              <a:gd name="connsiteX5" fmla="*/ 603682 w 3000652"/>
              <a:gd name="connsiteY5" fmla="*/ 1562470 h 1933853"/>
              <a:gd name="connsiteX6" fmla="*/ 887767 w 3000652"/>
              <a:gd name="connsiteY6" fmla="*/ 1704513 h 1933853"/>
              <a:gd name="connsiteX7" fmla="*/ 1251751 w 3000652"/>
              <a:gd name="connsiteY7" fmla="*/ 1819923 h 1933853"/>
              <a:gd name="connsiteX8" fmla="*/ 1686757 w 3000652"/>
              <a:gd name="connsiteY8" fmla="*/ 1882066 h 1933853"/>
              <a:gd name="connsiteX9" fmla="*/ 2299317 w 3000652"/>
              <a:gd name="connsiteY9" fmla="*/ 1926455 h 1933853"/>
              <a:gd name="connsiteX10" fmla="*/ 3000652 w 3000652"/>
              <a:gd name="connsiteY10" fmla="*/ 1926455 h 1933853"/>
              <a:gd name="connsiteX11" fmla="*/ 3000652 w 3000652"/>
              <a:gd name="connsiteY11" fmla="*/ 1926455 h 193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00652" h="1933853">
                <a:moveTo>
                  <a:pt x="0" y="0"/>
                </a:moveTo>
                <a:cubicBezTo>
                  <a:pt x="45867" y="284825"/>
                  <a:pt x="91735" y="569651"/>
                  <a:pt x="124287" y="736847"/>
                </a:cubicBezTo>
                <a:cubicBezTo>
                  <a:pt x="156839" y="904043"/>
                  <a:pt x="167196" y="930676"/>
                  <a:pt x="195309" y="1003177"/>
                </a:cubicBezTo>
                <a:cubicBezTo>
                  <a:pt x="223422" y="1075678"/>
                  <a:pt x="255973" y="1109709"/>
                  <a:pt x="292963" y="1171853"/>
                </a:cubicBezTo>
                <a:cubicBezTo>
                  <a:pt x="329953" y="1233997"/>
                  <a:pt x="365465" y="1310936"/>
                  <a:pt x="417251" y="1376039"/>
                </a:cubicBezTo>
                <a:cubicBezTo>
                  <a:pt x="469037" y="1441142"/>
                  <a:pt x="525263" y="1507724"/>
                  <a:pt x="603682" y="1562470"/>
                </a:cubicBezTo>
                <a:cubicBezTo>
                  <a:pt x="682101" y="1617216"/>
                  <a:pt x="779756" y="1661604"/>
                  <a:pt x="887767" y="1704513"/>
                </a:cubicBezTo>
                <a:cubicBezTo>
                  <a:pt x="995779" y="1747422"/>
                  <a:pt x="1118586" y="1790331"/>
                  <a:pt x="1251751" y="1819923"/>
                </a:cubicBezTo>
                <a:cubicBezTo>
                  <a:pt x="1384916" y="1849515"/>
                  <a:pt x="1512163" y="1864311"/>
                  <a:pt x="1686757" y="1882066"/>
                </a:cubicBezTo>
                <a:cubicBezTo>
                  <a:pt x="1861351" y="1899821"/>
                  <a:pt x="2080335" y="1919057"/>
                  <a:pt x="2299317" y="1926455"/>
                </a:cubicBezTo>
                <a:cubicBezTo>
                  <a:pt x="2518299" y="1933853"/>
                  <a:pt x="3000652" y="1926455"/>
                  <a:pt x="3000652" y="1926455"/>
                </a:cubicBezTo>
                <a:lnTo>
                  <a:pt x="3000652" y="1926455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3212976"/>
            <a:ext cx="561975" cy="3143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3573016"/>
            <a:ext cx="771525" cy="314325"/>
          </a:xfrm>
          <a:prstGeom prst="rect">
            <a:avLst/>
          </a:prstGeom>
          <a:noFill/>
        </p:spPr>
      </p:pic>
      <p:cxnSp>
        <p:nvCxnSpPr>
          <p:cNvPr id="32" name="Connecteur droit 31"/>
          <p:cNvCxnSpPr/>
          <p:nvPr/>
        </p:nvCxnSpPr>
        <p:spPr>
          <a:xfrm flipV="1">
            <a:off x="2411760" y="5301208"/>
            <a:ext cx="0" cy="36004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3429000"/>
            <a:ext cx="771525" cy="314325"/>
          </a:xfrm>
          <a:prstGeom prst="rect">
            <a:avLst/>
          </a:prstGeom>
          <a:noFill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4869160"/>
            <a:ext cx="32175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2060848"/>
            <a:ext cx="4171950" cy="638175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1331640" y="6453336"/>
            <a:ext cx="4724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Extension à la régression par </a:t>
            </a:r>
            <a:r>
              <a:rPr lang="fr-FR" dirty="0" err="1" smtClean="0"/>
              <a:t>Bacanu</a:t>
            </a:r>
            <a:r>
              <a:rPr lang="fr-FR" dirty="0" smtClean="0"/>
              <a:t> et al (2002)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5400" dirty="0" smtClean="0"/>
              <a:t>Ajouter la transmission</a:t>
            </a:r>
            <a:br>
              <a:rPr lang="fr-FR" sz="5400" dirty="0" smtClean="0"/>
            </a:br>
            <a:r>
              <a:rPr lang="fr-FR" sz="3100" dirty="0" err="1" smtClean="0"/>
              <a:t>Meuwissen</a:t>
            </a:r>
            <a:r>
              <a:rPr lang="fr-FR" sz="3100" dirty="0" smtClean="0"/>
              <a:t> et al  (2002)</a:t>
            </a:r>
            <a:endParaRPr lang="fr-FR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251520" y="1988840"/>
            <a:ext cx="144016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Fondateurs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1520" y="2708920"/>
            <a:ext cx="1440160" cy="2160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Générations en pedigree avec </a:t>
            </a:r>
          </a:p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génotypages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51520" y="5013176"/>
            <a:ext cx="1440160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Individus </a:t>
            </a:r>
            <a:r>
              <a:rPr lang="fr-FR" dirty="0" err="1" smtClean="0">
                <a:solidFill>
                  <a:schemeClr val="tx1"/>
                </a:solidFill>
              </a:rPr>
              <a:t>phénotypés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23728" y="1988840"/>
            <a:ext cx="1440160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Modèle de coalescence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23728" y="2708920"/>
            <a:ext cx="1440160" cy="21602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Modèle de transmission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23728" y="5013176"/>
            <a:ext cx="1440160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Modèle de pénétrance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923928" y="1988840"/>
            <a:ext cx="1440160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Associations due au DL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23928" y="2708920"/>
            <a:ext cx="1440160" cy="21602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Liaisons entre générations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23928" y="5013176"/>
            <a:ext cx="1440160" cy="5760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Expression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24128" y="1988840"/>
            <a:ext cx="2448272" cy="576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Meuwissen</a:t>
            </a:r>
            <a:r>
              <a:rPr lang="fr-FR" dirty="0" smtClean="0">
                <a:solidFill>
                  <a:schemeClr val="tx1"/>
                </a:solidFill>
              </a:rPr>
              <a:t> et Goddard (2000, 2001, 2006)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24128" y="2708920"/>
            <a:ext cx="2448272" cy="21602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Fernando et </a:t>
            </a:r>
            <a:r>
              <a:rPr lang="fr-FR" dirty="0" err="1" smtClean="0">
                <a:solidFill>
                  <a:schemeClr val="tx1"/>
                </a:solidFill>
              </a:rPr>
              <a:t>Grossman</a:t>
            </a:r>
            <a:r>
              <a:rPr lang="fr-FR" dirty="0" smtClean="0">
                <a:solidFill>
                  <a:schemeClr val="tx1"/>
                </a:solidFill>
              </a:rPr>
              <a:t> (1989)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4128" y="5013176"/>
            <a:ext cx="2448272" cy="5760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égende encadrée 1 57"/>
          <p:cNvSpPr/>
          <p:nvPr/>
        </p:nvSpPr>
        <p:spPr>
          <a:xfrm>
            <a:off x="6732240" y="4869160"/>
            <a:ext cx="1080120" cy="576064"/>
          </a:xfrm>
          <a:prstGeom prst="borderCallout1">
            <a:avLst>
              <a:gd name="adj1" fmla="val 54195"/>
              <a:gd name="adj2" fmla="val -2580"/>
              <a:gd name="adj3" fmla="val 80137"/>
              <a:gd name="adj4" fmla="val -86826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Légende encadrée 1 55"/>
          <p:cNvSpPr/>
          <p:nvPr/>
        </p:nvSpPr>
        <p:spPr>
          <a:xfrm>
            <a:off x="6732240" y="4265478"/>
            <a:ext cx="1080120" cy="576064"/>
          </a:xfrm>
          <a:prstGeom prst="borderCallout1">
            <a:avLst>
              <a:gd name="adj1" fmla="val 54195"/>
              <a:gd name="adj2" fmla="val -2580"/>
              <a:gd name="adj3" fmla="val 13870"/>
              <a:gd name="adj4" fmla="val -82716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5400" dirty="0" smtClean="0"/>
              <a:t>Ajouter la transmission</a:t>
            </a:r>
            <a:br>
              <a:rPr lang="fr-FR" sz="5400" dirty="0" smtClean="0"/>
            </a:br>
            <a:r>
              <a:rPr lang="fr-FR" sz="3100" dirty="0" err="1" smtClean="0"/>
              <a:t>Meuwissen</a:t>
            </a:r>
            <a:r>
              <a:rPr lang="fr-FR" sz="3100" dirty="0" smtClean="0"/>
              <a:t> et al  (2002)</a:t>
            </a:r>
            <a:endParaRPr lang="fr-FR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628800"/>
            <a:ext cx="3408197" cy="448816"/>
          </a:xfrm>
          <a:prstGeom prst="rect">
            <a:avLst/>
          </a:prstGeom>
          <a:noFill/>
        </p:spPr>
      </p:pic>
      <p:sp>
        <p:nvSpPr>
          <p:cNvPr id="22" name="ZoneTexte 21"/>
          <p:cNvSpPr txBox="1"/>
          <p:nvPr/>
        </p:nvSpPr>
        <p:spPr>
          <a:xfrm>
            <a:off x="0" y="2348880"/>
            <a:ext cx="4712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Effets d’</a:t>
            </a:r>
            <a:r>
              <a:rPr lang="fr-FR" sz="2000" dirty="0" err="1" smtClean="0"/>
              <a:t>haplotypes</a:t>
            </a:r>
            <a:r>
              <a:rPr lang="fr-FR" sz="2000" dirty="0" smtClean="0"/>
              <a:t>	Effets individuels</a:t>
            </a:r>
            <a:endParaRPr lang="fr-FR" sz="2000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140968"/>
            <a:ext cx="5188812" cy="504056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6804248" y="1268760"/>
            <a:ext cx="6480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111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112</a:t>
            </a:r>
          </a:p>
        </p:txBody>
      </p:sp>
      <p:sp>
        <p:nvSpPr>
          <p:cNvPr id="37" name="Ellipse 36"/>
          <p:cNvSpPr/>
          <p:nvPr/>
        </p:nvSpPr>
        <p:spPr>
          <a:xfrm>
            <a:off x="7740352" y="1196752"/>
            <a:ext cx="792088" cy="720080"/>
          </a:xfrm>
          <a:prstGeom prst="ellipse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222</a:t>
            </a:r>
          </a:p>
          <a:p>
            <a:pPr algn="ctr"/>
            <a:r>
              <a:rPr lang="fr-F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121</a:t>
            </a:r>
            <a:endParaRPr lang="fr-F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Connecteur droit 37"/>
          <p:cNvCxnSpPr/>
          <p:nvPr/>
        </p:nvCxnSpPr>
        <p:spPr>
          <a:xfrm>
            <a:off x="6948264" y="2204864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6948264" y="2204864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8244408" y="2204864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7596336" y="1556792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7452320" y="1556792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6660232" y="2348880"/>
            <a:ext cx="6480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111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121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7956376" y="2348880"/>
            <a:ext cx="6480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111</a:t>
            </a:r>
          </a:p>
          <a:p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122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710042" y="1772816"/>
            <a:ext cx="929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757124" y="1772816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32988" y="2852936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829132" y="2852936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930556" y="3356992"/>
            <a:ext cx="3213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h’=(h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Double flèche horizontale 49"/>
          <p:cNvSpPr/>
          <p:nvPr/>
        </p:nvSpPr>
        <p:spPr>
          <a:xfrm rot="18870606">
            <a:off x="1599199" y="2191261"/>
            <a:ext cx="504056" cy="720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Double flèche horizontale 50"/>
          <p:cNvSpPr/>
          <p:nvPr/>
        </p:nvSpPr>
        <p:spPr>
          <a:xfrm rot="13470606">
            <a:off x="2796749" y="2155192"/>
            <a:ext cx="504056" cy="720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9711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293096"/>
            <a:ext cx="2905125" cy="1095375"/>
          </a:xfrm>
          <a:prstGeom prst="rect">
            <a:avLst/>
          </a:prstGeom>
          <a:noFill/>
        </p:spPr>
      </p:pic>
      <p:sp>
        <p:nvSpPr>
          <p:cNvPr id="57" name="ZoneTexte 56"/>
          <p:cNvSpPr txBox="1"/>
          <p:nvPr/>
        </p:nvSpPr>
        <p:spPr>
          <a:xfrm>
            <a:off x="4932040" y="4005064"/>
            <a:ext cx="131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coalescence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4860032" y="5301208"/>
            <a:ext cx="137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transmission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5400" dirty="0" smtClean="0"/>
              <a:t>Modéliser les structures</a:t>
            </a:r>
            <a:br>
              <a:rPr lang="fr-FR" sz="5400" dirty="0" smtClean="0"/>
            </a:br>
            <a:endParaRPr lang="fr-FR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259632" y="1916832"/>
            <a:ext cx="2952328" cy="2232248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Identifier les structures</a:t>
            </a:r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88024" y="1916832"/>
            <a:ext cx="2952328" cy="2232248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Corriger pour les structures</a:t>
            </a:r>
            <a:endParaRPr lang="fr-F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6021288"/>
            <a:ext cx="8712968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51520" y="1052736"/>
            <a:ext cx="8712968" cy="48245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733256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>Introduction (JME)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Bases du TDT et de la régression logistique </a:t>
            </a:r>
            <a:r>
              <a:rPr lang="fr-FR" dirty="0" smtClean="0"/>
              <a:t>conditionnelle (Hervé </a:t>
            </a:r>
            <a:r>
              <a:rPr lang="fr-FR" dirty="0" err="1" smtClean="0"/>
              <a:t>Perdry</a:t>
            </a:r>
            <a:r>
              <a:rPr lang="fr-FR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QTDT et </a:t>
            </a:r>
            <a:r>
              <a:rPr lang="fr-FR" dirty="0" smtClean="0"/>
              <a:t>MGENO (Maria Martinez)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Pourquoi prendre en compte simultanément les informations de liaison et d’association </a:t>
            </a:r>
            <a:r>
              <a:rPr lang="fr-FR" dirty="0" smtClean="0"/>
              <a:t>? (Françoise Clerget)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A propos d’un article de </a:t>
            </a:r>
            <a:r>
              <a:rPr lang="fr-FR" dirty="0" err="1" smtClean="0"/>
              <a:t>McVean</a:t>
            </a:r>
            <a:r>
              <a:rPr lang="fr-FR" dirty="0" smtClean="0"/>
              <a:t> </a:t>
            </a:r>
            <a:r>
              <a:rPr lang="en-US" dirty="0" smtClean="0"/>
              <a:t>"</a:t>
            </a:r>
            <a:r>
              <a:rPr lang="en-US" i="1" dirty="0" smtClean="0"/>
              <a:t>A genealogical interpretation of Principal Components Analysis" (Plod genetics 2009) </a:t>
            </a:r>
            <a:r>
              <a:rPr lang="fr-FR" i="1" dirty="0" smtClean="0"/>
              <a:t> </a:t>
            </a:r>
            <a:r>
              <a:rPr lang="fr-FR" dirty="0" smtClean="0"/>
              <a:t>(Simon </a:t>
            </a:r>
            <a:r>
              <a:rPr lang="fr-FR" dirty="0" err="1" smtClean="0"/>
              <a:t>Boitard</a:t>
            </a:r>
            <a:r>
              <a:rPr lang="fr-FR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Interprétation génétique des ACP</a:t>
            </a:r>
            <a:r>
              <a:rPr lang="fr-FR" dirty="0" smtClean="0"/>
              <a:t>… (Pascal </a:t>
            </a:r>
            <a:r>
              <a:rPr lang="fr-FR" dirty="0" err="1" smtClean="0"/>
              <a:t>Croiseau</a:t>
            </a:r>
            <a:r>
              <a:rPr lang="fr-FR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dirty="0"/>
              <a:t>Précision et biais des estimations de l'</a:t>
            </a:r>
            <a:r>
              <a:rPr lang="fr-FR" dirty="0" err="1"/>
              <a:t>heritabilité</a:t>
            </a:r>
            <a:r>
              <a:rPr lang="fr-FR" dirty="0"/>
              <a:t> avec des </a:t>
            </a:r>
            <a:r>
              <a:rPr lang="fr-FR" dirty="0" err="1" smtClean="0"/>
              <a:t>SNPs</a:t>
            </a:r>
            <a:r>
              <a:rPr lang="fr-FR" dirty="0" smtClean="0"/>
              <a:t> </a:t>
            </a:r>
            <a:r>
              <a:rPr lang="fr-FR" dirty="0" smtClean="0"/>
              <a:t>(</a:t>
            </a:r>
            <a:r>
              <a:rPr lang="fr-FR" dirty="0" err="1" smtClean="0"/>
              <a:t>Andrès</a:t>
            </a:r>
            <a:r>
              <a:rPr lang="fr-FR" dirty="0" smtClean="0"/>
              <a:t> </a:t>
            </a:r>
            <a:r>
              <a:rPr lang="fr-FR" dirty="0" err="1" smtClean="0"/>
              <a:t>Legarra</a:t>
            </a:r>
            <a:r>
              <a:rPr lang="fr-FR" dirty="0" smtClean="0"/>
              <a:t> par Hélène </a:t>
            </a:r>
            <a:r>
              <a:rPr lang="fr-FR" dirty="0" smtClean="0"/>
              <a:t>Gilbert)</a:t>
            </a:r>
            <a:endParaRPr lang="fr-FR" dirty="0" smtClean="0"/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fr-FR" dirty="0"/>
              <a:t> </a:t>
            </a:r>
            <a:endParaRPr lang="fr-FR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dirty="0" smtClean="0"/>
              <a:t>Vers un projet ANR inter organisme ?</a:t>
            </a:r>
            <a:endParaRPr lang="fr-FR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Plan de la journée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Identifier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80728"/>
            <a:ext cx="9144000" cy="1008112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Classification basée sur un modèle (Pritchard et al (2000))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(HW et </a:t>
            </a:r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Eq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Liaison intra population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mélange ou </a:t>
            </a:r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métisage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de K sous populations)</a:t>
            </a:r>
            <a:endParaRPr lang="fr-F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204864"/>
            <a:ext cx="56521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Variables du </a:t>
            </a:r>
            <a:r>
              <a:rPr lang="en-US" sz="2400" dirty="0" err="1" smtClean="0"/>
              <a:t>modèle</a:t>
            </a:r>
            <a:endParaRPr lang="en-US" sz="2400" dirty="0" smtClean="0"/>
          </a:p>
          <a:p>
            <a:r>
              <a:rPr lang="en-US" sz="2400" dirty="0" smtClean="0"/>
              <a:t>X </a:t>
            </a:r>
            <a:r>
              <a:rPr lang="en-US" dirty="0" smtClean="0"/>
              <a:t>={</a:t>
            </a:r>
            <a:r>
              <a:rPr lang="nn-NO" dirty="0" smtClean="0"/>
              <a:t>x</a:t>
            </a:r>
            <a:r>
              <a:rPr lang="nn-NO" baseline="-25000" dirty="0" smtClean="0"/>
              <a:t>l</a:t>
            </a:r>
            <a:r>
              <a:rPr lang="nn-NO" baseline="30000" dirty="0" smtClean="0"/>
              <a:t>(i,a)</a:t>
            </a:r>
            <a:r>
              <a:rPr lang="en-US" dirty="0" smtClean="0"/>
              <a:t>}  : </a:t>
            </a:r>
            <a:r>
              <a:rPr lang="en-US" dirty="0" err="1" smtClean="0"/>
              <a:t>génotype</a:t>
            </a:r>
            <a:r>
              <a:rPr lang="en-US" dirty="0" smtClean="0"/>
              <a:t> de </a:t>
            </a:r>
            <a:r>
              <a:rPr lang="en-US" dirty="0" err="1" smtClean="0"/>
              <a:t>i</a:t>
            </a:r>
            <a:r>
              <a:rPr lang="en-US" dirty="0" smtClean="0"/>
              <a:t> en l (</a:t>
            </a:r>
            <a:r>
              <a:rPr lang="en-US" dirty="0" err="1" smtClean="0"/>
              <a:t>connus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Pour les mélanges:</a:t>
            </a:r>
          </a:p>
          <a:p>
            <a:r>
              <a:rPr lang="en-US" sz="2400" dirty="0" smtClean="0"/>
              <a:t>Z</a:t>
            </a:r>
            <a:r>
              <a:rPr lang="en-US" dirty="0" smtClean="0"/>
              <a:t> ={</a:t>
            </a:r>
            <a:r>
              <a:rPr lang="nn-NO" dirty="0" smtClean="0"/>
              <a:t>z</a:t>
            </a:r>
            <a:r>
              <a:rPr lang="nn-NO" baseline="30000" dirty="0" smtClean="0"/>
              <a:t>(i)</a:t>
            </a:r>
            <a:r>
              <a:rPr lang="en-US" dirty="0" smtClean="0"/>
              <a:t>} :  population(s) </a:t>
            </a:r>
            <a:r>
              <a:rPr lang="en-US" dirty="0" err="1" smtClean="0"/>
              <a:t>d’origine</a:t>
            </a:r>
            <a:r>
              <a:rPr lang="en-US" dirty="0" smtClean="0"/>
              <a:t> de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sz="2400" dirty="0" smtClean="0"/>
              <a:t>P</a:t>
            </a:r>
            <a:r>
              <a:rPr lang="en-US" dirty="0" smtClean="0"/>
              <a:t> ={</a:t>
            </a:r>
            <a:r>
              <a:rPr lang="nn-NO" dirty="0" smtClean="0"/>
              <a:t>x</a:t>
            </a:r>
            <a:r>
              <a:rPr lang="nn-NO" baseline="-25000" dirty="0" smtClean="0"/>
              <a:t>klj</a:t>
            </a:r>
            <a:r>
              <a:rPr lang="en-US" dirty="0" smtClean="0"/>
              <a:t>} : </a:t>
            </a:r>
            <a:r>
              <a:rPr lang="en-US" dirty="0" err="1" smtClean="0"/>
              <a:t>fréquence</a:t>
            </a:r>
            <a:r>
              <a:rPr lang="en-US" dirty="0" smtClean="0"/>
              <a:t> de </a:t>
            </a:r>
            <a:r>
              <a:rPr lang="en-US" dirty="0" err="1" smtClean="0"/>
              <a:t>l’allèle</a:t>
            </a:r>
            <a:r>
              <a:rPr lang="en-US" dirty="0" smtClean="0"/>
              <a:t> j au locus l </a:t>
            </a:r>
            <a:r>
              <a:rPr lang="en-US" dirty="0" err="1" smtClean="0"/>
              <a:t>dans</a:t>
            </a:r>
            <a:r>
              <a:rPr lang="en-US" dirty="0" smtClean="0"/>
              <a:t> la pop. k</a:t>
            </a:r>
          </a:p>
          <a:p>
            <a:r>
              <a:rPr lang="en-US" dirty="0" smtClean="0"/>
              <a:t>Pour les </a:t>
            </a:r>
            <a:r>
              <a:rPr lang="en-US" dirty="0" err="1" smtClean="0"/>
              <a:t>métissages</a:t>
            </a:r>
            <a:r>
              <a:rPr lang="en-US" dirty="0" smtClean="0"/>
              <a:t> :</a:t>
            </a:r>
          </a:p>
          <a:p>
            <a:r>
              <a:rPr lang="en-US" sz="2400" dirty="0" smtClean="0"/>
              <a:t>Z</a:t>
            </a:r>
            <a:r>
              <a:rPr lang="en-US" dirty="0" smtClean="0"/>
              <a:t> ={</a:t>
            </a:r>
            <a:r>
              <a:rPr lang="nn-NO" dirty="0" smtClean="0"/>
              <a:t>z</a:t>
            </a:r>
            <a:r>
              <a:rPr lang="nn-NO" baseline="-25000" dirty="0" smtClean="0"/>
              <a:t>l</a:t>
            </a:r>
            <a:r>
              <a:rPr lang="nn-NO" baseline="30000" dirty="0" smtClean="0"/>
              <a:t>(i,a)</a:t>
            </a:r>
            <a:r>
              <a:rPr lang="en-US" dirty="0" smtClean="0"/>
              <a:t>} :  population </a:t>
            </a:r>
            <a:r>
              <a:rPr lang="en-US" dirty="0" err="1" smtClean="0"/>
              <a:t>d’origine</a:t>
            </a:r>
            <a:r>
              <a:rPr lang="en-US" dirty="0" smtClean="0"/>
              <a:t> de </a:t>
            </a:r>
            <a:r>
              <a:rPr lang="nn-NO" dirty="0" smtClean="0"/>
              <a:t>x</a:t>
            </a:r>
            <a:r>
              <a:rPr lang="nn-NO" baseline="-25000" dirty="0" smtClean="0"/>
              <a:t>l</a:t>
            </a:r>
            <a:r>
              <a:rPr lang="nn-NO" baseline="30000" dirty="0" smtClean="0"/>
              <a:t>(i,a)</a:t>
            </a:r>
            <a:endParaRPr lang="en-US" dirty="0" smtClean="0"/>
          </a:p>
          <a:p>
            <a:r>
              <a:rPr lang="en-US" sz="2400" dirty="0" smtClean="0"/>
              <a:t>Q</a:t>
            </a:r>
            <a:r>
              <a:rPr lang="en-US" dirty="0" smtClean="0"/>
              <a:t> ={</a:t>
            </a:r>
            <a:r>
              <a:rPr lang="nn-NO" dirty="0" smtClean="0"/>
              <a:t>q</a:t>
            </a:r>
            <a:r>
              <a:rPr lang="nn-NO" baseline="-25000" dirty="0" smtClean="0"/>
              <a:t>k</a:t>
            </a:r>
            <a:r>
              <a:rPr lang="nn-NO" baseline="30000" dirty="0" smtClean="0"/>
              <a:t>(i)</a:t>
            </a:r>
            <a:r>
              <a:rPr lang="en-US" dirty="0" smtClean="0"/>
              <a:t>} :  proportion du </a:t>
            </a:r>
            <a:r>
              <a:rPr lang="en-US" dirty="0" err="1" smtClean="0"/>
              <a:t>génome</a:t>
            </a:r>
            <a:r>
              <a:rPr lang="en-US" dirty="0" smtClean="0"/>
              <a:t> de </a:t>
            </a:r>
            <a:r>
              <a:rPr lang="en-US" dirty="0" err="1" smtClean="0"/>
              <a:t>i</a:t>
            </a:r>
            <a:r>
              <a:rPr lang="en-US" dirty="0" smtClean="0"/>
              <a:t> qui </a:t>
            </a:r>
            <a:r>
              <a:rPr lang="en-US" dirty="0" err="1" smtClean="0"/>
              <a:t>vient</a:t>
            </a:r>
            <a:r>
              <a:rPr lang="en-US" dirty="0" smtClean="0"/>
              <a:t> de k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652120" y="2708920"/>
            <a:ext cx="3312368" cy="792088"/>
          </a:xfrm>
          <a:prstGeom prst="rect">
            <a:avLst/>
          </a:prstGeom>
          <a:solidFill>
            <a:srgbClr val="CCFF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Prob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(Z,P,Q/X) par MCMC</a:t>
            </a:r>
            <a:endParaRPr lang="fr-F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33242"/>
            <a:ext cx="3096344" cy="3080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2483768" y="5733256"/>
            <a:ext cx="32090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Exemple (données simulées)</a:t>
            </a:r>
          </a:p>
          <a:p>
            <a:r>
              <a:rPr lang="fr-FR" dirty="0" smtClean="0"/>
              <a:t>Métissage de deux populations</a:t>
            </a:r>
          </a:p>
          <a:p>
            <a:r>
              <a:rPr lang="fr-FR" dirty="0" smtClean="0"/>
              <a:t>60 marqueurs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Identifier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80728"/>
            <a:ext cx="9144000" cy="1008112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Classification basée sur un modèle (Pritchard et al (2000))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(HW et </a:t>
            </a:r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Eq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Liaison intra population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mélange ou </a:t>
            </a:r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métisage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de K sous populations)</a:t>
            </a:r>
            <a:endParaRPr lang="fr-F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204864"/>
            <a:ext cx="56521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Variables du </a:t>
            </a:r>
            <a:r>
              <a:rPr lang="en-US" sz="2400" dirty="0" err="1" smtClean="0"/>
              <a:t>modèle</a:t>
            </a:r>
            <a:endParaRPr lang="en-US" sz="2400" dirty="0" smtClean="0"/>
          </a:p>
          <a:p>
            <a:r>
              <a:rPr lang="en-US" sz="2400" dirty="0" smtClean="0"/>
              <a:t>X </a:t>
            </a:r>
            <a:r>
              <a:rPr lang="en-US" dirty="0" smtClean="0"/>
              <a:t>={</a:t>
            </a:r>
            <a:r>
              <a:rPr lang="nn-NO" dirty="0" smtClean="0"/>
              <a:t>x</a:t>
            </a:r>
            <a:r>
              <a:rPr lang="nn-NO" baseline="-25000" dirty="0" smtClean="0"/>
              <a:t>l</a:t>
            </a:r>
            <a:r>
              <a:rPr lang="nn-NO" baseline="30000" dirty="0" smtClean="0"/>
              <a:t>(i,a)</a:t>
            </a:r>
            <a:r>
              <a:rPr lang="en-US" dirty="0" smtClean="0"/>
              <a:t>}  : </a:t>
            </a:r>
            <a:r>
              <a:rPr lang="en-US" dirty="0" err="1" smtClean="0"/>
              <a:t>génotype</a:t>
            </a:r>
            <a:r>
              <a:rPr lang="en-US" dirty="0" smtClean="0"/>
              <a:t> de </a:t>
            </a:r>
            <a:r>
              <a:rPr lang="en-US" dirty="0" err="1" smtClean="0"/>
              <a:t>i</a:t>
            </a:r>
            <a:r>
              <a:rPr lang="en-US" dirty="0" smtClean="0"/>
              <a:t> en l (</a:t>
            </a:r>
            <a:r>
              <a:rPr lang="en-US" dirty="0" err="1" smtClean="0"/>
              <a:t>connus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Pour les mélanges:</a:t>
            </a:r>
          </a:p>
          <a:p>
            <a:r>
              <a:rPr lang="en-US" sz="2400" dirty="0" smtClean="0"/>
              <a:t>Z</a:t>
            </a:r>
            <a:r>
              <a:rPr lang="en-US" dirty="0" smtClean="0"/>
              <a:t> ={</a:t>
            </a:r>
            <a:r>
              <a:rPr lang="nn-NO" dirty="0" smtClean="0"/>
              <a:t>z</a:t>
            </a:r>
            <a:r>
              <a:rPr lang="nn-NO" baseline="30000" dirty="0" smtClean="0"/>
              <a:t>(i)</a:t>
            </a:r>
            <a:r>
              <a:rPr lang="en-US" dirty="0" smtClean="0"/>
              <a:t>} :  population(s) </a:t>
            </a:r>
            <a:r>
              <a:rPr lang="en-US" dirty="0" err="1" smtClean="0"/>
              <a:t>d’origine</a:t>
            </a:r>
            <a:r>
              <a:rPr lang="en-US" dirty="0" smtClean="0"/>
              <a:t> de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sz="2400" dirty="0" smtClean="0"/>
              <a:t>P</a:t>
            </a:r>
            <a:r>
              <a:rPr lang="en-US" dirty="0" smtClean="0"/>
              <a:t> ={</a:t>
            </a:r>
            <a:r>
              <a:rPr lang="nn-NO" dirty="0" smtClean="0"/>
              <a:t>x</a:t>
            </a:r>
            <a:r>
              <a:rPr lang="nn-NO" baseline="-25000" dirty="0" smtClean="0"/>
              <a:t>klj</a:t>
            </a:r>
            <a:r>
              <a:rPr lang="en-US" dirty="0" smtClean="0"/>
              <a:t>} : </a:t>
            </a:r>
            <a:r>
              <a:rPr lang="en-US" dirty="0" err="1" smtClean="0"/>
              <a:t>fréquence</a:t>
            </a:r>
            <a:r>
              <a:rPr lang="en-US" dirty="0" smtClean="0"/>
              <a:t> de </a:t>
            </a:r>
            <a:r>
              <a:rPr lang="en-US" dirty="0" err="1" smtClean="0"/>
              <a:t>l’allèle</a:t>
            </a:r>
            <a:r>
              <a:rPr lang="en-US" dirty="0" smtClean="0"/>
              <a:t> j au locus l </a:t>
            </a:r>
            <a:r>
              <a:rPr lang="en-US" dirty="0" err="1" smtClean="0"/>
              <a:t>dans</a:t>
            </a:r>
            <a:r>
              <a:rPr lang="en-US" dirty="0" smtClean="0"/>
              <a:t> la pop. k</a:t>
            </a:r>
          </a:p>
          <a:p>
            <a:r>
              <a:rPr lang="en-US" dirty="0" smtClean="0"/>
              <a:t>Pour les </a:t>
            </a:r>
            <a:r>
              <a:rPr lang="en-US" dirty="0" err="1" smtClean="0"/>
              <a:t>métissages</a:t>
            </a:r>
            <a:r>
              <a:rPr lang="en-US" dirty="0" smtClean="0"/>
              <a:t> :</a:t>
            </a:r>
          </a:p>
          <a:p>
            <a:r>
              <a:rPr lang="en-US" sz="2400" dirty="0" smtClean="0"/>
              <a:t>Z</a:t>
            </a:r>
            <a:r>
              <a:rPr lang="en-US" dirty="0" smtClean="0"/>
              <a:t> ={</a:t>
            </a:r>
            <a:r>
              <a:rPr lang="nn-NO" dirty="0" smtClean="0"/>
              <a:t>z</a:t>
            </a:r>
            <a:r>
              <a:rPr lang="nn-NO" baseline="-25000" dirty="0" smtClean="0"/>
              <a:t>l</a:t>
            </a:r>
            <a:r>
              <a:rPr lang="nn-NO" baseline="30000" dirty="0" smtClean="0"/>
              <a:t>(i,a)</a:t>
            </a:r>
            <a:r>
              <a:rPr lang="en-US" dirty="0" smtClean="0"/>
              <a:t>} :  population </a:t>
            </a:r>
            <a:r>
              <a:rPr lang="en-US" dirty="0" err="1" smtClean="0"/>
              <a:t>d’origine</a:t>
            </a:r>
            <a:r>
              <a:rPr lang="en-US" dirty="0" smtClean="0"/>
              <a:t> de </a:t>
            </a:r>
            <a:r>
              <a:rPr lang="nn-NO" dirty="0" smtClean="0"/>
              <a:t>x</a:t>
            </a:r>
            <a:r>
              <a:rPr lang="nn-NO" baseline="-25000" dirty="0" smtClean="0"/>
              <a:t>l</a:t>
            </a:r>
            <a:r>
              <a:rPr lang="nn-NO" baseline="30000" dirty="0" smtClean="0"/>
              <a:t>(i,a)</a:t>
            </a:r>
            <a:endParaRPr lang="en-US" dirty="0" smtClean="0"/>
          </a:p>
          <a:p>
            <a:r>
              <a:rPr lang="en-US" sz="2400" dirty="0" smtClean="0"/>
              <a:t>Q</a:t>
            </a:r>
            <a:r>
              <a:rPr lang="en-US" dirty="0" smtClean="0"/>
              <a:t> ={</a:t>
            </a:r>
            <a:r>
              <a:rPr lang="nn-NO" dirty="0" smtClean="0"/>
              <a:t>q</a:t>
            </a:r>
            <a:r>
              <a:rPr lang="nn-NO" baseline="-25000" dirty="0" smtClean="0"/>
              <a:t>k</a:t>
            </a:r>
            <a:r>
              <a:rPr lang="nn-NO" baseline="30000" dirty="0" smtClean="0"/>
              <a:t>(i)</a:t>
            </a:r>
            <a:r>
              <a:rPr lang="en-US" dirty="0" smtClean="0"/>
              <a:t>} :  proportion du </a:t>
            </a:r>
            <a:r>
              <a:rPr lang="en-US" dirty="0" err="1" smtClean="0"/>
              <a:t>génome</a:t>
            </a:r>
            <a:r>
              <a:rPr lang="en-US" dirty="0" smtClean="0"/>
              <a:t> de </a:t>
            </a:r>
            <a:r>
              <a:rPr lang="en-US" dirty="0" err="1" smtClean="0"/>
              <a:t>i</a:t>
            </a:r>
            <a:r>
              <a:rPr lang="en-US" dirty="0" smtClean="0"/>
              <a:t> qui </a:t>
            </a:r>
            <a:r>
              <a:rPr lang="en-US" dirty="0" err="1" smtClean="0"/>
              <a:t>vient</a:t>
            </a:r>
            <a:r>
              <a:rPr lang="en-US" dirty="0" smtClean="0"/>
              <a:t> de k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652120" y="2708920"/>
            <a:ext cx="3312368" cy="792088"/>
          </a:xfrm>
          <a:prstGeom prst="rect">
            <a:avLst/>
          </a:prstGeom>
          <a:solidFill>
            <a:srgbClr val="CCFF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Prob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(Z,P,Q/X) par MCMC</a:t>
            </a:r>
            <a:endParaRPr lang="fr-F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33242"/>
            <a:ext cx="3096344" cy="3080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2483768" y="5733256"/>
            <a:ext cx="32090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Exemple (données simulées)</a:t>
            </a:r>
          </a:p>
          <a:p>
            <a:r>
              <a:rPr lang="fr-FR" dirty="0" smtClean="0"/>
              <a:t>Métissage de deux populations</a:t>
            </a:r>
          </a:p>
          <a:p>
            <a:r>
              <a:rPr lang="fr-FR" dirty="0" smtClean="0"/>
              <a:t>60 marqueurs</a:t>
            </a:r>
            <a:endParaRPr lang="fr-FR" dirty="0"/>
          </a:p>
        </p:txBody>
      </p:sp>
      <p:sp>
        <p:nvSpPr>
          <p:cNvPr id="9" name="Parchemin horizontal 8"/>
          <p:cNvSpPr/>
          <p:nvPr/>
        </p:nvSpPr>
        <p:spPr>
          <a:xfrm>
            <a:off x="8878" y="5157192"/>
            <a:ext cx="2448272" cy="1008112"/>
          </a:xfrm>
          <a:prstGeom prst="horizontalScroll">
            <a:avLst/>
          </a:prstGeom>
          <a:solidFill>
            <a:srgbClr val="FFCC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Exposé Pascal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Identifier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08720"/>
            <a:ext cx="9144000" cy="1008112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Classification basée sur une ACP 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Patterson et al (2006), Price et al (2006)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060848"/>
            <a:ext cx="565212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Les </a:t>
            </a:r>
            <a:r>
              <a:rPr lang="en-US" sz="2000" dirty="0" err="1" smtClean="0"/>
              <a:t>informations</a:t>
            </a:r>
            <a:r>
              <a:rPr lang="en-US" sz="2000" dirty="0" smtClean="0"/>
              <a:t> </a:t>
            </a:r>
            <a:r>
              <a:rPr lang="en-US" sz="2000" dirty="0" err="1" smtClean="0"/>
              <a:t>génotypiques</a:t>
            </a:r>
            <a:r>
              <a:rPr lang="en-US" sz="2000" dirty="0" smtClean="0"/>
              <a:t> </a:t>
            </a:r>
            <a:r>
              <a:rPr lang="en-US" sz="2000" dirty="0" err="1" smtClean="0"/>
              <a:t>sont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la </a:t>
            </a:r>
            <a:r>
              <a:rPr lang="en-US" sz="2000" dirty="0" err="1" smtClean="0"/>
              <a:t>matrice</a:t>
            </a:r>
            <a:r>
              <a:rPr lang="en-US" sz="2000" dirty="0" smtClean="0"/>
              <a:t> </a:t>
            </a:r>
            <a:r>
              <a:rPr lang="fr-FR" sz="2000" dirty="0" smtClean="0"/>
              <a:t>                 </a:t>
            </a:r>
          </a:p>
          <a:p>
            <a:r>
              <a:rPr lang="fr-FR" dirty="0" smtClean="0"/>
              <a:t>                             où       est le </a:t>
            </a:r>
            <a:r>
              <a:rPr lang="en-US" sz="1600" dirty="0" err="1" smtClean="0"/>
              <a:t>génotype</a:t>
            </a:r>
            <a:r>
              <a:rPr lang="en-US" sz="1600" dirty="0" smtClean="0"/>
              <a:t> de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(1…n) </a:t>
            </a:r>
            <a:r>
              <a:rPr lang="en-US" sz="1600" dirty="0" smtClean="0"/>
              <a:t>en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j (1…m)</a:t>
            </a:r>
          </a:p>
          <a:p>
            <a:endParaRPr lang="en-US" sz="2000" dirty="0" smtClean="0"/>
          </a:p>
          <a:p>
            <a:r>
              <a:rPr lang="en-US" sz="2000" dirty="0" smtClean="0"/>
              <a:t>L’ACP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une</a:t>
            </a:r>
            <a:r>
              <a:rPr lang="en-US" sz="2000" dirty="0" smtClean="0"/>
              <a:t> </a:t>
            </a:r>
            <a:r>
              <a:rPr lang="en-US" sz="2000" dirty="0" err="1" smtClean="0"/>
              <a:t>analyse</a:t>
            </a:r>
            <a:r>
              <a:rPr lang="en-US" sz="2000" dirty="0" smtClean="0"/>
              <a:t> </a:t>
            </a:r>
            <a:r>
              <a:rPr lang="en-US" sz="2000" dirty="0" err="1" smtClean="0"/>
              <a:t>spectrale</a:t>
            </a:r>
            <a:r>
              <a:rPr lang="en-US" sz="2000" dirty="0" smtClean="0"/>
              <a:t> de la </a:t>
            </a:r>
            <a:r>
              <a:rPr lang="en-US" sz="2000" dirty="0" err="1" smtClean="0"/>
              <a:t>matrice</a:t>
            </a:r>
            <a:r>
              <a:rPr lang="en-US" sz="2000" dirty="0" smtClean="0"/>
              <a:t> de covariance entre </a:t>
            </a:r>
            <a:r>
              <a:rPr lang="en-US" sz="2000" dirty="0" err="1" smtClean="0"/>
              <a:t>individus</a:t>
            </a:r>
            <a:r>
              <a:rPr lang="en-US" sz="2000" dirty="0" smtClean="0"/>
              <a:t> 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(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dirty="0" err="1" smtClean="0"/>
              <a:t>centrée</a:t>
            </a:r>
            <a:r>
              <a:rPr lang="en-US" sz="2000" dirty="0" smtClean="0"/>
              <a:t> </a:t>
            </a:r>
            <a:r>
              <a:rPr lang="en-US" sz="2000" dirty="0" err="1" smtClean="0"/>
              <a:t>réduite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L’ACP </a:t>
            </a:r>
            <a:r>
              <a:rPr lang="en-US" sz="2000" dirty="0" err="1" smtClean="0"/>
              <a:t>révèle</a:t>
            </a:r>
            <a:r>
              <a:rPr lang="en-US" sz="2000" dirty="0" smtClean="0"/>
              <a:t> les structures </a:t>
            </a:r>
            <a:r>
              <a:rPr lang="en-US" sz="2000" dirty="0" err="1" smtClean="0"/>
              <a:t>cachées</a:t>
            </a:r>
            <a:r>
              <a:rPr lang="en-US" sz="2000" dirty="0" smtClean="0"/>
              <a:t> : </a:t>
            </a:r>
          </a:p>
          <a:p>
            <a:r>
              <a:rPr lang="en-US" sz="2000" dirty="0" err="1" smtClean="0"/>
              <a:t>exemple</a:t>
            </a:r>
            <a:r>
              <a:rPr lang="en-US" sz="2000" dirty="0" smtClean="0"/>
              <a:t> de </a:t>
            </a:r>
            <a:r>
              <a:rPr lang="en-US" sz="2000" dirty="0" err="1" smtClean="0"/>
              <a:t>deux</a:t>
            </a:r>
            <a:r>
              <a:rPr lang="en-US" sz="2000" dirty="0" smtClean="0"/>
              <a:t> populations </a:t>
            </a:r>
            <a:r>
              <a:rPr lang="en-US" sz="2000" dirty="0" err="1" smtClean="0"/>
              <a:t>homogènes</a:t>
            </a:r>
            <a:r>
              <a:rPr lang="en-US" sz="2000" dirty="0" smtClean="0"/>
              <a:t>, </a:t>
            </a:r>
          </a:p>
          <a:p>
            <a:r>
              <a:rPr lang="en-US" sz="2000" dirty="0" err="1" smtClean="0"/>
              <a:t>où</a:t>
            </a:r>
            <a:r>
              <a:rPr lang="en-US" sz="2000" dirty="0" smtClean="0"/>
              <a:t> </a:t>
            </a:r>
            <a:r>
              <a:rPr lang="en-US" sz="2000" i="1" dirty="0" smtClean="0">
                <a:cs typeface="Times New Roman" pitchFamily="18" charset="0"/>
              </a:rPr>
              <a:t>v</a:t>
            </a:r>
            <a:r>
              <a:rPr lang="en-US" sz="2000" i="1" baseline="-25000" dirty="0" smtClean="0">
                <a:cs typeface="Times New Roman" pitchFamily="18" charset="0"/>
              </a:rPr>
              <a:t>1</a:t>
            </a:r>
            <a:r>
              <a:rPr lang="en-US" sz="2000" dirty="0" smtClean="0"/>
              <a:t> </a:t>
            </a:r>
            <a:r>
              <a:rPr lang="en-US" sz="2000" dirty="0" err="1" smtClean="0"/>
              <a:t>est</a:t>
            </a:r>
            <a:r>
              <a:rPr lang="en-US" sz="2000" dirty="0" smtClean="0"/>
              <a:t> le premier </a:t>
            </a:r>
            <a:r>
              <a:rPr lang="en-US" sz="2000" dirty="0" err="1" smtClean="0"/>
              <a:t>vecteur</a:t>
            </a:r>
            <a:r>
              <a:rPr lang="en-US" sz="2000" dirty="0" smtClean="0"/>
              <a:t> </a:t>
            </a:r>
            <a:r>
              <a:rPr lang="en-US" sz="2000" dirty="0" err="1" smtClean="0"/>
              <a:t>propre</a:t>
            </a:r>
            <a:r>
              <a:rPr lang="en-US" sz="2000" dirty="0" smtClean="0"/>
              <a:t> de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V,</a:t>
            </a: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sera maximum </a:t>
            </a:r>
            <a:r>
              <a:rPr lang="en-US" sz="2000" dirty="0" err="1" smtClean="0"/>
              <a:t>si</a:t>
            </a:r>
            <a:r>
              <a:rPr lang="en-US" sz="2000" dirty="0" smtClean="0"/>
              <a:t>                     pour </a:t>
            </a:r>
            <a:r>
              <a:rPr lang="en-US" sz="2000" dirty="0" err="1" smtClean="0"/>
              <a:t>une</a:t>
            </a:r>
            <a:r>
              <a:rPr lang="en-US" sz="2000" dirty="0" smtClean="0"/>
              <a:t> population </a:t>
            </a:r>
          </a:p>
          <a:p>
            <a:r>
              <a:rPr lang="en-US" sz="2000" dirty="0" smtClean="0"/>
              <a:t>et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000" dirty="0" smtClean="0"/>
              <a:t> pour </a:t>
            </a:r>
            <a:r>
              <a:rPr lang="en-US" sz="2000" dirty="0" err="1" smtClean="0"/>
              <a:t>l’autre</a:t>
            </a:r>
            <a:endParaRPr lang="en-US" sz="2000" dirty="0" smtClean="0"/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fr-FR" sz="24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488" y="2375514"/>
            <a:ext cx="993992" cy="391252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9948" y="2402148"/>
            <a:ext cx="266700" cy="333375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5733256"/>
            <a:ext cx="792088" cy="396044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6065678"/>
            <a:ext cx="1008112" cy="371410"/>
          </a:xfrm>
          <a:prstGeom prst="rect">
            <a:avLst/>
          </a:prstGeom>
          <a:noFill/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22220" y="3212976"/>
            <a:ext cx="40217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645024"/>
            <a:ext cx="2718460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Identifier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08720"/>
            <a:ext cx="9144000" cy="1008112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Classification basée sur une ACP 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Patterson et al (2006), Price et al (2006)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060848"/>
            <a:ext cx="565212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Les </a:t>
            </a:r>
            <a:r>
              <a:rPr lang="en-US" sz="2000" dirty="0" err="1" smtClean="0"/>
              <a:t>informations</a:t>
            </a:r>
            <a:r>
              <a:rPr lang="en-US" sz="2000" dirty="0" smtClean="0"/>
              <a:t> </a:t>
            </a:r>
            <a:r>
              <a:rPr lang="en-US" sz="2000" dirty="0" err="1" smtClean="0"/>
              <a:t>génotypiques</a:t>
            </a:r>
            <a:r>
              <a:rPr lang="en-US" sz="2000" dirty="0" smtClean="0"/>
              <a:t> </a:t>
            </a:r>
            <a:r>
              <a:rPr lang="en-US" sz="2000" dirty="0" err="1" smtClean="0"/>
              <a:t>sont</a:t>
            </a:r>
            <a:r>
              <a:rPr lang="en-US" sz="2000" dirty="0" smtClean="0"/>
              <a:t> </a:t>
            </a:r>
            <a:r>
              <a:rPr lang="en-US" sz="2000" dirty="0" err="1" smtClean="0"/>
              <a:t>dans</a:t>
            </a:r>
            <a:r>
              <a:rPr lang="en-US" sz="2000" dirty="0" smtClean="0"/>
              <a:t> la </a:t>
            </a:r>
            <a:r>
              <a:rPr lang="en-US" sz="2000" dirty="0" err="1" smtClean="0"/>
              <a:t>matrice</a:t>
            </a:r>
            <a:r>
              <a:rPr lang="en-US" sz="2000" dirty="0" smtClean="0"/>
              <a:t> </a:t>
            </a:r>
            <a:r>
              <a:rPr lang="fr-FR" sz="2000" dirty="0" smtClean="0"/>
              <a:t>                 </a:t>
            </a:r>
          </a:p>
          <a:p>
            <a:r>
              <a:rPr lang="fr-FR" dirty="0" smtClean="0"/>
              <a:t>                             où       est le </a:t>
            </a:r>
            <a:r>
              <a:rPr lang="en-US" sz="1600" dirty="0" err="1" smtClean="0"/>
              <a:t>génotype</a:t>
            </a:r>
            <a:r>
              <a:rPr lang="en-US" sz="1600" dirty="0" smtClean="0"/>
              <a:t> de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(1…n) </a:t>
            </a:r>
            <a:r>
              <a:rPr lang="en-US" sz="1600" dirty="0" smtClean="0"/>
              <a:t>en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j (1…m)</a:t>
            </a:r>
          </a:p>
          <a:p>
            <a:endParaRPr lang="en-US" sz="2000" dirty="0" smtClean="0"/>
          </a:p>
          <a:p>
            <a:r>
              <a:rPr lang="en-US" sz="2000" dirty="0" smtClean="0"/>
              <a:t>L’ACP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une</a:t>
            </a:r>
            <a:r>
              <a:rPr lang="en-US" sz="2000" dirty="0" smtClean="0"/>
              <a:t> </a:t>
            </a:r>
            <a:r>
              <a:rPr lang="en-US" sz="2000" dirty="0" err="1" smtClean="0"/>
              <a:t>analyse</a:t>
            </a:r>
            <a:r>
              <a:rPr lang="en-US" sz="2000" dirty="0" smtClean="0"/>
              <a:t> </a:t>
            </a:r>
            <a:r>
              <a:rPr lang="en-US" sz="2000" dirty="0" err="1" smtClean="0"/>
              <a:t>spectrale</a:t>
            </a:r>
            <a:r>
              <a:rPr lang="en-US" sz="2000" dirty="0" smtClean="0"/>
              <a:t> de la </a:t>
            </a:r>
            <a:r>
              <a:rPr lang="en-US" sz="2000" dirty="0" err="1" smtClean="0"/>
              <a:t>matrice</a:t>
            </a:r>
            <a:r>
              <a:rPr lang="en-US" sz="2000" dirty="0" smtClean="0"/>
              <a:t> de covariance entre </a:t>
            </a:r>
            <a:r>
              <a:rPr lang="en-US" sz="2000" dirty="0" err="1" smtClean="0"/>
              <a:t>individus</a:t>
            </a:r>
            <a:r>
              <a:rPr lang="en-US" sz="2000" dirty="0" smtClean="0"/>
              <a:t> 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 (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dirty="0" err="1" smtClean="0"/>
              <a:t>centrée</a:t>
            </a:r>
            <a:r>
              <a:rPr lang="en-US" sz="2000" dirty="0" smtClean="0"/>
              <a:t> </a:t>
            </a:r>
            <a:r>
              <a:rPr lang="en-US" sz="2000" dirty="0" err="1" smtClean="0"/>
              <a:t>réduite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L’ACP </a:t>
            </a:r>
            <a:r>
              <a:rPr lang="en-US" sz="2000" dirty="0" err="1" smtClean="0"/>
              <a:t>révèle</a:t>
            </a:r>
            <a:r>
              <a:rPr lang="en-US" sz="2000" dirty="0" smtClean="0"/>
              <a:t> les structures </a:t>
            </a:r>
            <a:r>
              <a:rPr lang="en-US" sz="2000" dirty="0" err="1" smtClean="0"/>
              <a:t>cachées</a:t>
            </a:r>
            <a:r>
              <a:rPr lang="en-US" sz="2000" dirty="0" smtClean="0"/>
              <a:t> : </a:t>
            </a:r>
          </a:p>
          <a:p>
            <a:r>
              <a:rPr lang="en-US" sz="2000" dirty="0" err="1" smtClean="0"/>
              <a:t>exemple</a:t>
            </a:r>
            <a:r>
              <a:rPr lang="en-US" sz="2000" dirty="0" smtClean="0"/>
              <a:t> de </a:t>
            </a:r>
            <a:r>
              <a:rPr lang="en-US" sz="2000" dirty="0" err="1" smtClean="0"/>
              <a:t>deux</a:t>
            </a:r>
            <a:r>
              <a:rPr lang="en-US" sz="2000" dirty="0" smtClean="0"/>
              <a:t> populations </a:t>
            </a:r>
            <a:r>
              <a:rPr lang="en-US" sz="2000" dirty="0" err="1" smtClean="0"/>
              <a:t>homogènes</a:t>
            </a:r>
            <a:r>
              <a:rPr lang="en-US" sz="2000" dirty="0" smtClean="0"/>
              <a:t>, </a:t>
            </a:r>
          </a:p>
          <a:p>
            <a:r>
              <a:rPr lang="en-US" sz="2000" dirty="0" err="1" smtClean="0"/>
              <a:t>où</a:t>
            </a:r>
            <a:r>
              <a:rPr lang="en-US" sz="2000" dirty="0" smtClean="0"/>
              <a:t> </a:t>
            </a:r>
            <a:r>
              <a:rPr lang="en-US" sz="2000" i="1" dirty="0" smtClean="0">
                <a:cs typeface="Times New Roman" pitchFamily="18" charset="0"/>
              </a:rPr>
              <a:t>v</a:t>
            </a:r>
            <a:r>
              <a:rPr lang="en-US" sz="2000" i="1" baseline="-25000" dirty="0" smtClean="0">
                <a:cs typeface="Times New Roman" pitchFamily="18" charset="0"/>
              </a:rPr>
              <a:t>1</a:t>
            </a:r>
            <a:r>
              <a:rPr lang="en-US" sz="2000" dirty="0" smtClean="0"/>
              <a:t> </a:t>
            </a:r>
            <a:r>
              <a:rPr lang="en-US" sz="2000" dirty="0" err="1" smtClean="0"/>
              <a:t>est</a:t>
            </a:r>
            <a:r>
              <a:rPr lang="en-US" sz="2000" dirty="0" smtClean="0"/>
              <a:t> le premier </a:t>
            </a:r>
            <a:r>
              <a:rPr lang="en-US" sz="2000" dirty="0" err="1" smtClean="0"/>
              <a:t>vecteur</a:t>
            </a:r>
            <a:r>
              <a:rPr lang="en-US" sz="2000" dirty="0" smtClean="0"/>
              <a:t> </a:t>
            </a:r>
            <a:r>
              <a:rPr lang="en-US" sz="2000" dirty="0" err="1" smtClean="0"/>
              <a:t>propre</a:t>
            </a:r>
            <a:r>
              <a:rPr lang="en-US" sz="2000" dirty="0" smtClean="0"/>
              <a:t> de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V,</a:t>
            </a: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sera maximum </a:t>
            </a:r>
            <a:r>
              <a:rPr lang="en-US" sz="2000" dirty="0" err="1" smtClean="0"/>
              <a:t>si</a:t>
            </a:r>
            <a:r>
              <a:rPr lang="en-US" sz="2000" dirty="0" smtClean="0"/>
              <a:t>                     pour </a:t>
            </a:r>
            <a:r>
              <a:rPr lang="en-US" sz="2000" dirty="0" err="1" smtClean="0"/>
              <a:t>une</a:t>
            </a:r>
            <a:r>
              <a:rPr lang="en-US" sz="2000" dirty="0" smtClean="0"/>
              <a:t> population </a:t>
            </a:r>
          </a:p>
          <a:p>
            <a:r>
              <a:rPr lang="en-US" sz="2000" dirty="0" smtClean="0"/>
              <a:t>et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000" dirty="0" smtClean="0"/>
              <a:t> pour </a:t>
            </a:r>
            <a:r>
              <a:rPr lang="en-US" sz="2000" dirty="0" err="1" smtClean="0"/>
              <a:t>l’autre</a:t>
            </a:r>
            <a:endParaRPr lang="en-US" sz="2000" dirty="0" smtClean="0"/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fr-FR" sz="24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488" y="2375514"/>
            <a:ext cx="993992" cy="391252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89948" y="2402148"/>
            <a:ext cx="266700" cy="333375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5733256"/>
            <a:ext cx="792088" cy="396044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6065678"/>
            <a:ext cx="1008112" cy="371410"/>
          </a:xfrm>
          <a:prstGeom prst="rect">
            <a:avLst/>
          </a:prstGeom>
          <a:noFill/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22220" y="3212976"/>
            <a:ext cx="40217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645024"/>
            <a:ext cx="2718460" cy="548680"/>
          </a:xfrm>
          <a:prstGeom prst="rect">
            <a:avLst/>
          </a:prstGeom>
          <a:noFill/>
        </p:spPr>
      </p:pic>
      <p:sp>
        <p:nvSpPr>
          <p:cNvPr id="20" name="Parchemin horizontal 19"/>
          <p:cNvSpPr/>
          <p:nvPr/>
        </p:nvSpPr>
        <p:spPr>
          <a:xfrm>
            <a:off x="6012160" y="1988840"/>
            <a:ext cx="2448272" cy="1008112"/>
          </a:xfrm>
          <a:prstGeom prst="horizontalScroll">
            <a:avLst/>
          </a:prstGeom>
          <a:solidFill>
            <a:srgbClr val="FFCC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Exposé Simon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4427984" y="5661248"/>
            <a:ext cx="3096344" cy="86409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4427984" y="4365104"/>
            <a:ext cx="3096344" cy="108012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Identifier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08720"/>
            <a:ext cx="9144000" cy="1008112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Matrice de parenté génomique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 </a:t>
            </a:r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Raden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(2008)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060848"/>
            <a:ext cx="56521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La </a:t>
            </a:r>
            <a:r>
              <a:rPr lang="en-US" sz="2000" dirty="0" err="1" smtClean="0"/>
              <a:t>matrice</a:t>
            </a:r>
            <a:r>
              <a:rPr lang="en-US" sz="2000" dirty="0" smtClean="0"/>
              <a:t>              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proche</a:t>
            </a:r>
            <a:r>
              <a:rPr lang="en-US" sz="2000" dirty="0" smtClean="0"/>
              <a:t> de </a:t>
            </a:r>
            <a:r>
              <a:rPr lang="en-US" sz="2000" dirty="0" err="1" smtClean="0"/>
              <a:t>l’interprétation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génomique</a:t>
            </a:r>
            <a:r>
              <a:rPr lang="en-US" sz="2000" dirty="0" smtClean="0"/>
              <a:t> de la </a:t>
            </a:r>
            <a:r>
              <a:rPr lang="en-US" sz="2000" dirty="0" err="1" smtClean="0"/>
              <a:t>matrice</a:t>
            </a:r>
            <a:r>
              <a:rPr lang="en-US" sz="2000" dirty="0" smtClean="0"/>
              <a:t> de </a:t>
            </a:r>
            <a:r>
              <a:rPr lang="en-US" sz="2000" dirty="0" err="1" smtClean="0"/>
              <a:t>parenté</a:t>
            </a:r>
            <a:r>
              <a:rPr lang="en-US" sz="2000" dirty="0" smtClean="0"/>
              <a:t>.</a:t>
            </a: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fr-FR" sz="24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23528" y="3429000"/>
            <a:ext cx="2720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Dans Patterson et al (2006)</a:t>
            </a:r>
          </a:p>
          <a:p>
            <a:r>
              <a:rPr lang="fr-FR" dirty="0" smtClean="0"/>
              <a:t>avec </a:t>
            </a:r>
          </a:p>
          <a:p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323528" y="5085184"/>
            <a:ext cx="22831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Pour Van </a:t>
            </a:r>
            <a:r>
              <a:rPr lang="fr-FR" dirty="0" err="1" smtClean="0"/>
              <a:t>Raden</a:t>
            </a:r>
            <a:r>
              <a:rPr lang="fr-FR" dirty="0" smtClean="0"/>
              <a:t>(2008)</a:t>
            </a:r>
          </a:p>
          <a:p>
            <a:r>
              <a:rPr lang="fr-FR" dirty="0" smtClean="0"/>
              <a:t>avec </a:t>
            </a:r>
          </a:p>
          <a:p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3339236"/>
            <a:ext cx="1590675" cy="676275"/>
          </a:xfrm>
          <a:prstGeom prst="rect">
            <a:avLst/>
          </a:prstGeom>
          <a:noFill/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4966" y="3743666"/>
            <a:ext cx="1028700" cy="333375"/>
          </a:xfrm>
          <a:prstGeom prst="rect">
            <a:avLst/>
          </a:prstGeom>
          <a:noFill/>
        </p:spPr>
      </p:pic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258" y="2204864"/>
            <a:ext cx="714375" cy="419100"/>
          </a:xfrm>
          <a:prstGeom prst="rect">
            <a:avLst/>
          </a:prstGeom>
          <a:noFill/>
        </p:spPr>
      </p:pic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79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5733256"/>
            <a:ext cx="1828800" cy="657225"/>
          </a:xfrm>
          <a:prstGeom prst="rect">
            <a:avLst/>
          </a:prstGeom>
          <a:noFill/>
        </p:spPr>
      </p:pic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8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3844" y="5418590"/>
            <a:ext cx="1400175" cy="333375"/>
          </a:xfrm>
          <a:prstGeom prst="rect">
            <a:avLst/>
          </a:prstGeom>
          <a:noFill/>
        </p:spPr>
      </p:pic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86" name="Picture 1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365104"/>
            <a:ext cx="962025" cy="304800"/>
          </a:xfrm>
          <a:prstGeom prst="rect">
            <a:avLst/>
          </a:prstGeom>
          <a:noFill/>
        </p:spPr>
      </p:pic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88" name="Picture 2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725144"/>
            <a:ext cx="2476500" cy="657225"/>
          </a:xfrm>
          <a:prstGeom prst="rect">
            <a:avLst/>
          </a:prstGeom>
          <a:noFill/>
        </p:spPr>
      </p:pic>
      <p:sp>
        <p:nvSpPr>
          <p:cNvPr id="42" name="ZoneTexte 41"/>
          <p:cNvSpPr txBox="1"/>
          <p:nvPr/>
        </p:nvSpPr>
        <p:spPr>
          <a:xfrm>
            <a:off x="4381626" y="4798136"/>
            <a:ext cx="606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avec</a:t>
            </a:r>
            <a:endParaRPr lang="fr-FR" dirty="0"/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2627784" y="4581128"/>
            <a:ext cx="1656184" cy="64807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2483768" y="3789040"/>
            <a:ext cx="1800200" cy="72008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627784" y="5301208"/>
            <a:ext cx="1800200" cy="72008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4427984" y="5661248"/>
            <a:ext cx="3096344" cy="86409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4427984" y="4365104"/>
            <a:ext cx="3096344" cy="108012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Identifier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08720"/>
            <a:ext cx="9144000" cy="1008112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Matrice de parenté génomique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Van </a:t>
            </a:r>
            <a:r>
              <a:rPr lang="fr-F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Raden</a:t>
            </a:r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(2008)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060848"/>
            <a:ext cx="56521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La </a:t>
            </a:r>
            <a:r>
              <a:rPr lang="en-US" sz="2000" dirty="0" err="1" smtClean="0"/>
              <a:t>matrice</a:t>
            </a:r>
            <a:r>
              <a:rPr lang="en-US" sz="2000" dirty="0" smtClean="0"/>
              <a:t>              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proche</a:t>
            </a:r>
            <a:r>
              <a:rPr lang="en-US" sz="2000" dirty="0" smtClean="0"/>
              <a:t> de </a:t>
            </a:r>
            <a:r>
              <a:rPr lang="en-US" sz="2000" dirty="0" err="1" smtClean="0"/>
              <a:t>l’interprétation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génomique</a:t>
            </a:r>
            <a:r>
              <a:rPr lang="en-US" sz="2000" dirty="0" smtClean="0"/>
              <a:t> de la </a:t>
            </a:r>
            <a:r>
              <a:rPr lang="en-US" sz="2000" dirty="0" err="1" smtClean="0"/>
              <a:t>matrice</a:t>
            </a:r>
            <a:r>
              <a:rPr lang="en-US" sz="2000" dirty="0" smtClean="0"/>
              <a:t> de </a:t>
            </a:r>
            <a:r>
              <a:rPr lang="en-US" sz="2000" dirty="0" err="1" smtClean="0"/>
              <a:t>parenté</a:t>
            </a:r>
            <a:r>
              <a:rPr lang="en-US" sz="2000" dirty="0" smtClean="0"/>
              <a:t>.</a:t>
            </a: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fr-FR" sz="24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23528" y="3429000"/>
            <a:ext cx="27202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Dans Patterson et al (2006)</a:t>
            </a:r>
          </a:p>
          <a:p>
            <a:r>
              <a:rPr lang="fr-FR" dirty="0" smtClean="0"/>
              <a:t>avec </a:t>
            </a:r>
          </a:p>
          <a:p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323528" y="5085184"/>
            <a:ext cx="22831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Pour Van </a:t>
            </a:r>
            <a:r>
              <a:rPr lang="fr-FR" dirty="0" err="1" smtClean="0"/>
              <a:t>Raden</a:t>
            </a:r>
            <a:r>
              <a:rPr lang="fr-FR" dirty="0" smtClean="0"/>
              <a:t>(2008)</a:t>
            </a:r>
          </a:p>
          <a:p>
            <a:r>
              <a:rPr lang="fr-FR" dirty="0" smtClean="0"/>
              <a:t>avec </a:t>
            </a:r>
          </a:p>
          <a:p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3339236"/>
            <a:ext cx="1590675" cy="676275"/>
          </a:xfrm>
          <a:prstGeom prst="rect">
            <a:avLst/>
          </a:prstGeom>
          <a:noFill/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4966" y="3743666"/>
            <a:ext cx="1028700" cy="333375"/>
          </a:xfrm>
          <a:prstGeom prst="rect">
            <a:avLst/>
          </a:prstGeom>
          <a:noFill/>
        </p:spPr>
      </p:pic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258" y="2204864"/>
            <a:ext cx="714375" cy="419100"/>
          </a:xfrm>
          <a:prstGeom prst="rect">
            <a:avLst/>
          </a:prstGeom>
          <a:noFill/>
        </p:spPr>
      </p:pic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79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5733256"/>
            <a:ext cx="1828800" cy="657225"/>
          </a:xfrm>
          <a:prstGeom prst="rect">
            <a:avLst/>
          </a:prstGeom>
          <a:noFill/>
        </p:spPr>
      </p:pic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8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53844" y="5418590"/>
            <a:ext cx="1400175" cy="333375"/>
          </a:xfrm>
          <a:prstGeom prst="rect">
            <a:avLst/>
          </a:prstGeom>
          <a:noFill/>
        </p:spPr>
      </p:pic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86" name="Picture 1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365104"/>
            <a:ext cx="962025" cy="304800"/>
          </a:xfrm>
          <a:prstGeom prst="rect">
            <a:avLst/>
          </a:prstGeom>
          <a:noFill/>
        </p:spPr>
      </p:pic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788" name="Picture 2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725144"/>
            <a:ext cx="2476500" cy="657225"/>
          </a:xfrm>
          <a:prstGeom prst="rect">
            <a:avLst/>
          </a:prstGeom>
          <a:noFill/>
        </p:spPr>
      </p:pic>
      <p:sp>
        <p:nvSpPr>
          <p:cNvPr id="42" name="ZoneTexte 41"/>
          <p:cNvSpPr txBox="1"/>
          <p:nvPr/>
        </p:nvSpPr>
        <p:spPr>
          <a:xfrm>
            <a:off x="4381626" y="4798136"/>
            <a:ext cx="606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avec</a:t>
            </a:r>
            <a:endParaRPr lang="fr-FR" dirty="0"/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2627784" y="4581128"/>
            <a:ext cx="1656184" cy="64807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2483768" y="3789040"/>
            <a:ext cx="1800200" cy="72008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2627784" y="5301208"/>
            <a:ext cx="1800200" cy="72008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Parchemin horizontal 38"/>
          <p:cNvSpPr/>
          <p:nvPr/>
        </p:nvSpPr>
        <p:spPr>
          <a:xfrm>
            <a:off x="5580112" y="2852936"/>
            <a:ext cx="2448272" cy="1008112"/>
          </a:xfrm>
          <a:prstGeom prst="horizontalScroll">
            <a:avLst/>
          </a:prstGeom>
          <a:solidFill>
            <a:srgbClr val="FFCC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Exposé Hélène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Corriger pour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80728"/>
            <a:ext cx="3779912" cy="504056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STRAT (Pritchard et al, 2000)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51520" y="1628800"/>
            <a:ext cx="846539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H0 :  « Les fréquences </a:t>
            </a:r>
            <a:r>
              <a:rPr lang="fr-FR" dirty="0" err="1" smtClean="0"/>
              <a:t>alléliques</a:t>
            </a:r>
            <a:r>
              <a:rPr lang="fr-FR" dirty="0" smtClean="0"/>
              <a:t> dans les sous-populations                       au locus testé </a:t>
            </a:r>
          </a:p>
          <a:p>
            <a:r>
              <a:rPr lang="fr-FR" dirty="0" smtClean="0"/>
              <a:t>comprenant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dirty="0" smtClean="0"/>
              <a:t> allèles  ne dépendent pas du phénotype  :                                        » </a:t>
            </a:r>
          </a:p>
          <a:p>
            <a:endParaRPr lang="fr-FR" dirty="0" smtClean="0"/>
          </a:p>
          <a:p>
            <a:r>
              <a:rPr lang="fr-FR" dirty="0" smtClean="0"/>
              <a:t>H1 :  « ”Les fréquences </a:t>
            </a:r>
            <a:r>
              <a:rPr lang="fr-FR" dirty="0" err="1" smtClean="0"/>
              <a:t>alléliques</a:t>
            </a:r>
            <a:r>
              <a:rPr lang="fr-FR" dirty="0" smtClean="0"/>
              <a:t> dans les sous-populations au locus testé dépendent du</a:t>
            </a:r>
          </a:p>
          <a:p>
            <a:r>
              <a:rPr lang="fr-FR" dirty="0" smtClean="0"/>
              <a:t>phénotype       :                                        » </a:t>
            </a:r>
          </a:p>
          <a:p>
            <a:endParaRPr lang="fr-FR" dirty="0" smtClean="0"/>
          </a:p>
          <a:p>
            <a:r>
              <a:rPr lang="fr-FR" dirty="0" smtClean="0"/>
              <a:t>Les    sont calculées par EM, et un LRT teste si le gène candidat joue sur le caractère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1682068"/>
            <a:ext cx="1047750" cy="304800"/>
          </a:xfrm>
          <a:prstGeom prst="rect">
            <a:avLst/>
          </a:prstGeom>
          <a:noFill/>
        </p:spPr>
      </p:pic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1915848"/>
            <a:ext cx="1962150" cy="352425"/>
          </a:xfrm>
          <a:prstGeom prst="rect">
            <a:avLst/>
          </a:prstGeom>
          <a:noFill/>
        </p:spPr>
      </p:pic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3805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2762188"/>
            <a:ext cx="161925" cy="304800"/>
          </a:xfrm>
          <a:prstGeom prst="rect">
            <a:avLst/>
          </a:prstGeom>
          <a:noFill/>
        </p:spPr>
      </p:pic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3807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3645024"/>
            <a:ext cx="1895475" cy="666750"/>
          </a:xfrm>
          <a:prstGeom prst="rect">
            <a:avLst/>
          </a:prstGeom>
          <a:noFill/>
        </p:spPr>
      </p:pic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3809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338252"/>
            <a:ext cx="133350" cy="304800"/>
          </a:xfrm>
          <a:prstGeom prst="rect">
            <a:avLst/>
          </a:prstGeom>
          <a:noFill/>
        </p:spPr>
      </p:pic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3811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63314" y="2763172"/>
            <a:ext cx="1971675" cy="36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Corriger pour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80728"/>
            <a:ext cx="5004048" cy="504056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EIGENSTRAT (Price et al, 2000)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179512" y="1556792"/>
            <a:ext cx="660091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Définissent  la coordonnée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dirty="0" smtClean="0"/>
              <a:t> (pour l’individu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dirty="0" smtClean="0"/>
              <a:t>) du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fr-FR" i="1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fr-FR" dirty="0" smtClean="0"/>
              <a:t> vecteur propre  </a:t>
            </a:r>
          </a:p>
          <a:p>
            <a:r>
              <a:rPr lang="fr-FR" dirty="0" smtClean="0"/>
              <a:t>de la matrice de parenté génomique </a:t>
            </a:r>
          </a:p>
          <a:p>
            <a:r>
              <a:rPr lang="fr-FR" dirty="0" smtClean="0"/>
              <a:t>comme « l’ancêtre </a:t>
            </a:r>
            <a:r>
              <a:rPr lang="fr-FR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i="1" baseline="-25000" dirty="0" err="1" smtClean="0">
                <a:latin typeface="Times New Roman" pitchFamily="18" charset="0"/>
                <a:cs typeface="Times New Roman" pitchFamily="18" charset="0"/>
              </a:rPr>
              <a:t>ik</a:t>
            </a:r>
            <a:r>
              <a:rPr lang="fr-FR" dirty="0" smtClean="0"/>
              <a:t> de l’individu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dirty="0" smtClean="0"/>
              <a:t> le long de l’axe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fr-FR" dirty="0" smtClean="0"/>
              <a:t> »</a:t>
            </a:r>
          </a:p>
          <a:p>
            <a:endParaRPr lang="fr-FR" dirty="0" smtClean="0"/>
          </a:p>
          <a:p>
            <a:r>
              <a:rPr lang="fr-FR" dirty="0" smtClean="0"/>
              <a:t>Les données génotypiques sont corrigées pour la structure :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avec 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Même correction pour les phénotypes</a:t>
            </a:r>
          </a:p>
          <a:p>
            <a:endParaRPr lang="fr-FR" dirty="0" smtClean="0"/>
          </a:p>
          <a:p>
            <a:r>
              <a:rPr lang="fr-FR" dirty="0" smtClean="0"/>
              <a:t>Test </a:t>
            </a:r>
            <a:r>
              <a:rPr lang="fr-FR" dirty="0" err="1" smtClean="0"/>
              <a:t>Armitage</a:t>
            </a:r>
            <a:r>
              <a:rPr lang="fr-FR" dirty="0" smtClean="0"/>
              <a:t> entre phénotypes et génotypes corrigés</a:t>
            </a:r>
            <a:endParaRPr lang="fr-FR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3068960"/>
            <a:ext cx="2971800" cy="542925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5478" y="3420122"/>
            <a:ext cx="2304256" cy="509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gner un rectangle avec un coin du même côté 55"/>
          <p:cNvSpPr/>
          <p:nvPr/>
        </p:nvSpPr>
        <p:spPr>
          <a:xfrm>
            <a:off x="2555776" y="5877272"/>
            <a:ext cx="4176464" cy="980728"/>
          </a:xfrm>
          <a:prstGeom prst="snip2SameRect">
            <a:avLst/>
          </a:prstGeom>
          <a:solidFill>
            <a:srgbClr val="FFCC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Difficulté :</a:t>
            </a:r>
          </a:p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Estimer les variances et les effets fixes pour chaque position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32040" y="3645024"/>
            <a:ext cx="3312368" cy="1872208"/>
          </a:xfrm>
          <a:prstGeom prst="rect">
            <a:avLst/>
          </a:prstGeom>
          <a:solidFill>
            <a:srgbClr val="99FF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Matrice de parenté</a:t>
            </a:r>
          </a:p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basée sur les informations génomiques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15616" y="3645024"/>
            <a:ext cx="3312368" cy="1872208"/>
          </a:xfrm>
          <a:prstGeom prst="rect">
            <a:avLst/>
          </a:prstGeom>
          <a:solidFill>
            <a:srgbClr val="99FF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Matrice de parenté</a:t>
            </a:r>
          </a:p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basée sur les informations pedigree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Corriger pour les structures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80728"/>
            <a:ext cx="7812360" cy="504056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Modèle mixte (Henderson , 1975 et beaucoup d’autres)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115616" y="2708920"/>
            <a:ext cx="5760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Effets de nuisance  Effet SNP	   Effet individuel	Résiduelle</a:t>
            </a:r>
            <a:endParaRPr lang="fr-FR" dirty="0"/>
          </a:p>
        </p:txBody>
      </p:sp>
      <p:cxnSp>
        <p:nvCxnSpPr>
          <p:cNvPr id="28" name="Connecteur droit avec flèche 27"/>
          <p:cNvCxnSpPr/>
          <p:nvPr/>
        </p:nvCxnSpPr>
        <p:spPr>
          <a:xfrm flipH="1">
            <a:off x="3419872" y="2420888"/>
            <a:ext cx="504056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4716016" y="2420888"/>
            <a:ext cx="0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5508104" y="2420888"/>
            <a:ext cx="648072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3789040"/>
            <a:ext cx="3000375" cy="342900"/>
          </a:xfrm>
          <a:prstGeom prst="rect">
            <a:avLst/>
          </a:prstGeom>
          <a:noFill/>
        </p:spPr>
      </p:pic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3789040"/>
            <a:ext cx="1181100" cy="314325"/>
          </a:xfrm>
          <a:prstGeom prst="rect">
            <a:avLst/>
          </a:prstGeom>
          <a:noFill/>
        </p:spPr>
      </p:pic>
      <p:cxnSp>
        <p:nvCxnSpPr>
          <p:cNvPr id="39" name="Connecteur droit avec flèche 38"/>
          <p:cNvCxnSpPr/>
          <p:nvPr/>
        </p:nvCxnSpPr>
        <p:spPr>
          <a:xfrm flipH="1">
            <a:off x="3635896" y="3068960"/>
            <a:ext cx="864096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4788024" y="3068960"/>
            <a:ext cx="936104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699792" y="5085184"/>
            <a:ext cx="172819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Espérance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932040" y="5085184"/>
            <a:ext cx="172819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Réalisation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5853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2016224"/>
            <a:ext cx="3840760" cy="548680"/>
          </a:xfrm>
          <a:prstGeom prst="rect">
            <a:avLst/>
          </a:prstGeom>
          <a:noFill/>
        </p:spPr>
      </p:pic>
      <p:cxnSp>
        <p:nvCxnSpPr>
          <p:cNvPr id="54" name="Connecteur droit avec flèche 53"/>
          <p:cNvCxnSpPr/>
          <p:nvPr/>
        </p:nvCxnSpPr>
        <p:spPr>
          <a:xfrm flipH="1">
            <a:off x="2123728" y="2420888"/>
            <a:ext cx="720080" cy="3600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Autour du modèle mixte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80728"/>
            <a:ext cx="2627784" cy="504056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Accélération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39552" y="2204864"/>
            <a:ext cx="872200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GRAMMAR (</a:t>
            </a:r>
            <a:r>
              <a:rPr lang="fr-FR" dirty="0" err="1" smtClean="0"/>
              <a:t>Aulchenko</a:t>
            </a:r>
            <a:r>
              <a:rPr lang="fr-FR" dirty="0" smtClean="0"/>
              <a:t> et al, 2007)	</a:t>
            </a:r>
            <a:r>
              <a:rPr lang="fr-FR" dirty="0" err="1" smtClean="0"/>
              <a:t>step</a:t>
            </a:r>
            <a:r>
              <a:rPr lang="fr-FR" dirty="0" smtClean="0"/>
              <a:t> G1 :</a:t>
            </a:r>
          </a:p>
          <a:p>
            <a:r>
              <a:rPr lang="fr-FR" dirty="0" smtClean="0"/>
              <a:t>				</a:t>
            </a:r>
            <a:r>
              <a:rPr lang="fr-FR" dirty="0" err="1" smtClean="0"/>
              <a:t>step</a:t>
            </a:r>
            <a:r>
              <a:rPr lang="fr-FR" dirty="0" smtClean="0"/>
              <a:t> G2 :</a:t>
            </a:r>
          </a:p>
          <a:p>
            <a:endParaRPr lang="fr-FR" dirty="0" smtClean="0"/>
          </a:p>
          <a:p>
            <a:r>
              <a:rPr lang="fr-FR" dirty="0" smtClean="0"/>
              <a:t>FASTA (</a:t>
            </a:r>
            <a:r>
              <a:rPr lang="fr-FR" dirty="0" err="1" smtClean="0"/>
              <a:t>Aulchenko</a:t>
            </a:r>
            <a:r>
              <a:rPr lang="fr-FR" dirty="0" smtClean="0"/>
              <a:t> et al, 2011) 	</a:t>
            </a:r>
            <a:r>
              <a:rPr lang="fr-FR" dirty="0" err="1" smtClean="0"/>
              <a:t>step</a:t>
            </a:r>
            <a:r>
              <a:rPr lang="fr-FR" dirty="0" smtClean="0"/>
              <a:t> F1 :</a:t>
            </a:r>
          </a:p>
          <a:p>
            <a:r>
              <a:rPr lang="fr-FR" dirty="0" smtClean="0"/>
              <a:t>				</a:t>
            </a:r>
            <a:r>
              <a:rPr lang="fr-FR" dirty="0" err="1" smtClean="0"/>
              <a:t>step</a:t>
            </a:r>
            <a:r>
              <a:rPr lang="fr-FR" dirty="0" smtClean="0"/>
              <a:t> F2 :</a:t>
            </a:r>
          </a:p>
          <a:p>
            <a:endParaRPr lang="fr-FR" dirty="0" smtClean="0"/>
          </a:p>
          <a:p>
            <a:r>
              <a:rPr lang="fr-FR" dirty="0" smtClean="0"/>
              <a:t>EMMA (Kang et al, 2008)		décomposition spectrale de la matrice </a:t>
            </a:r>
            <a:r>
              <a:rPr lang="fr-FR" i="1" dirty="0" smtClean="0"/>
              <a:t>Z’GZ+</a:t>
            </a:r>
            <a:r>
              <a:rPr lang="fr-FR" i="1" dirty="0" err="1" smtClean="0">
                <a:latin typeface="Symbol" pitchFamily="18" charset="2"/>
              </a:rPr>
              <a:t>d</a:t>
            </a:r>
            <a:r>
              <a:rPr lang="fr-FR" i="1" dirty="0" err="1" smtClean="0"/>
              <a:t>I</a:t>
            </a:r>
            <a:endParaRPr lang="fr-FR" i="1" dirty="0" smtClean="0"/>
          </a:p>
          <a:p>
            <a:endParaRPr lang="fr-FR" i="1" dirty="0" smtClean="0"/>
          </a:p>
          <a:p>
            <a:r>
              <a:rPr lang="fr-FR" dirty="0" smtClean="0"/>
              <a:t>EMMAX (Kang et al, 2010)		</a:t>
            </a:r>
            <a:r>
              <a:rPr lang="fr-FR" dirty="0" err="1" smtClean="0"/>
              <a:t>step</a:t>
            </a:r>
            <a:r>
              <a:rPr lang="fr-FR" dirty="0" smtClean="0"/>
              <a:t> F1, selon EMMA</a:t>
            </a:r>
          </a:p>
          <a:p>
            <a:r>
              <a:rPr lang="fr-FR" dirty="0" smtClean="0"/>
              <a:t>				</a:t>
            </a:r>
            <a:r>
              <a:rPr lang="fr-FR" dirty="0" err="1" smtClean="0"/>
              <a:t>step</a:t>
            </a:r>
            <a:r>
              <a:rPr lang="fr-FR" dirty="0" smtClean="0"/>
              <a:t> F2</a:t>
            </a:r>
          </a:p>
          <a:p>
            <a:endParaRPr lang="fr-FR" dirty="0" smtClean="0"/>
          </a:p>
          <a:p>
            <a:r>
              <a:rPr lang="fr-FR" dirty="0" smtClean="0"/>
              <a:t>TASSEL (Zhang et al, 2010)		</a:t>
            </a:r>
            <a:r>
              <a:rPr lang="fr-FR" dirty="0" err="1" smtClean="0"/>
              <a:t>step</a:t>
            </a:r>
            <a:r>
              <a:rPr lang="fr-FR" dirty="0" smtClean="0"/>
              <a:t> T0 : compression des effets </a:t>
            </a:r>
            <a:r>
              <a:rPr lang="fr-FR" i="1" dirty="0" smtClean="0"/>
              <a:t>u</a:t>
            </a:r>
            <a:r>
              <a:rPr lang="fr-FR" dirty="0" smtClean="0"/>
              <a:t> par </a:t>
            </a:r>
            <a:r>
              <a:rPr lang="fr-FR" dirty="0" err="1" smtClean="0"/>
              <a:t>clusterization</a:t>
            </a:r>
            <a:endParaRPr lang="fr-FR" dirty="0" smtClean="0"/>
          </a:p>
          <a:p>
            <a:r>
              <a:rPr lang="fr-FR" dirty="0" smtClean="0"/>
              <a:t>				</a:t>
            </a:r>
            <a:r>
              <a:rPr lang="fr-FR" dirty="0" err="1" smtClean="0"/>
              <a:t>step</a:t>
            </a:r>
            <a:r>
              <a:rPr lang="fr-FR" dirty="0" smtClean="0"/>
              <a:t> F1, « P3D »</a:t>
            </a:r>
          </a:p>
          <a:p>
            <a:r>
              <a:rPr lang="fr-FR" dirty="0" smtClean="0"/>
              <a:t>				</a:t>
            </a:r>
            <a:r>
              <a:rPr lang="fr-FR" dirty="0" err="1" smtClean="0"/>
              <a:t>step</a:t>
            </a:r>
            <a:r>
              <a:rPr lang="fr-FR" dirty="0" smtClean="0"/>
              <a:t> F2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0135" y="3066030"/>
            <a:ext cx="2562225" cy="361950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99459" y="3390558"/>
            <a:ext cx="2828925" cy="390525"/>
          </a:xfrm>
          <a:prstGeom prst="rect">
            <a:avLst/>
          </a:prstGeom>
          <a:noFill/>
        </p:spPr>
      </p:pic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419" y="2276872"/>
            <a:ext cx="2447925" cy="304800"/>
          </a:xfrm>
          <a:prstGeom prst="rect">
            <a:avLst/>
          </a:prstGeom>
          <a:noFill/>
        </p:spPr>
      </p:pic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687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79665" y="2538270"/>
            <a:ext cx="1552575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532440" cy="4525963"/>
          </a:xfrm>
        </p:spPr>
        <p:txBody>
          <a:bodyPr/>
          <a:lstStyle/>
          <a:p>
            <a:pPr>
              <a:buNone/>
            </a:pPr>
            <a:r>
              <a:rPr lang="fr-FR" sz="2800" dirty="0" smtClean="0"/>
              <a:t>Quelques éléments sur la prise en compte des structures</a:t>
            </a:r>
          </a:p>
          <a:p>
            <a:pPr>
              <a:buNone/>
            </a:pPr>
            <a:r>
              <a:rPr lang="fr-FR" sz="2800" dirty="0" smtClean="0"/>
              <a:t>tirés de la thèse de Simon </a:t>
            </a:r>
            <a:r>
              <a:rPr lang="fr-FR" sz="2800" dirty="0" err="1" smtClean="0"/>
              <a:t>Teyssedre</a:t>
            </a:r>
            <a:r>
              <a:rPr lang="fr-FR" sz="2800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2800" dirty="0" smtClean="0"/>
              <a:t>« Dissection génétique des caractères par analyse de liaison et d’association : aspects méthodologiques et application à la sensibilité à l’ostéochondrose chez les Trotteurs français »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Autour du modèle mixte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0" y="980728"/>
            <a:ext cx="2627784" cy="504056"/>
          </a:xfrm>
          <a:prstGeom prst="roundRect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Extension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251520" y="220486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Q+K  de </a:t>
            </a:r>
            <a:r>
              <a:rPr lang="fr-FR" dirty="0" err="1" smtClean="0"/>
              <a:t>Yu</a:t>
            </a:r>
            <a:r>
              <a:rPr lang="fr-FR" dirty="0" smtClean="0"/>
              <a:t> et al (2006)	</a:t>
            </a:r>
            <a:endParaRPr lang="fr-FR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2276872"/>
            <a:ext cx="2828925" cy="304800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1403648" y="2924944"/>
            <a:ext cx="7607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Effets de nuisance  Effet SNP	   Effet structure      Effet individuel	Résiduelle</a:t>
            </a:r>
            <a:endParaRPr lang="fr-FR" dirty="0"/>
          </a:p>
        </p:txBody>
      </p:sp>
      <p:cxnSp>
        <p:nvCxnSpPr>
          <p:cNvPr id="38" name="Connecteur droit avec flèche 37"/>
          <p:cNvCxnSpPr/>
          <p:nvPr/>
        </p:nvCxnSpPr>
        <p:spPr>
          <a:xfrm flipH="1">
            <a:off x="2699792" y="2564904"/>
            <a:ext cx="1512168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3779912" y="2564904"/>
            <a:ext cx="108012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H="1">
            <a:off x="5292080" y="2564904"/>
            <a:ext cx="216024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6084168" y="2564904"/>
            <a:ext cx="648072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6588224" y="2492896"/>
            <a:ext cx="1368152" cy="50405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4211960" y="3284984"/>
            <a:ext cx="1652440" cy="646331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dirty="0" smtClean="0"/>
              <a:t> est donnée</a:t>
            </a:r>
          </a:p>
          <a:p>
            <a:r>
              <a:rPr lang="fr-FR" dirty="0" smtClean="0"/>
              <a:t>par STRUCTURE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5940152" y="3284984"/>
            <a:ext cx="2336473" cy="646331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fr-FR" dirty="0" smtClean="0"/>
              <a:t> donnée par </a:t>
            </a:r>
            <a:r>
              <a:rPr lang="fr-FR" dirty="0" err="1" smtClean="0"/>
              <a:t>SPAGeDi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3617406"/>
            <a:ext cx="1333500" cy="314325"/>
          </a:xfrm>
          <a:prstGeom prst="rect">
            <a:avLst/>
          </a:prstGeom>
          <a:noFill/>
        </p:spPr>
      </p:pic>
      <p:sp>
        <p:nvSpPr>
          <p:cNvPr id="53" name="ZoneTexte 52"/>
          <p:cNvSpPr txBox="1"/>
          <p:nvPr/>
        </p:nvSpPr>
        <p:spPr>
          <a:xfrm>
            <a:off x="251520" y="4797152"/>
            <a:ext cx="7957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P+K  de Zhao et al (2006)	critiquent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fr-FR" dirty="0" smtClean="0"/>
              <a:t>  (préfèrent proportion d’</a:t>
            </a:r>
            <a:r>
              <a:rPr lang="fr-FR" dirty="0" err="1" smtClean="0"/>
              <a:t>alléles</a:t>
            </a:r>
            <a:r>
              <a:rPr lang="fr-FR" dirty="0" smtClean="0"/>
              <a:t> partagés)</a:t>
            </a:r>
          </a:p>
          <a:p>
            <a:r>
              <a:rPr lang="fr-FR" dirty="0" smtClean="0"/>
              <a:t>			évitent STRUCTURE (préfèrent PCA)	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5246706" y="4149080"/>
            <a:ext cx="151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Redondance ?</a:t>
            </a:r>
            <a:endParaRPr lang="fr-FR" dirty="0"/>
          </a:p>
        </p:txBody>
      </p:sp>
      <p:sp>
        <p:nvSpPr>
          <p:cNvPr id="55" name="Flèche en arc 54"/>
          <p:cNvSpPr/>
          <p:nvPr/>
        </p:nvSpPr>
        <p:spPr>
          <a:xfrm rot="10800000">
            <a:off x="4978208" y="3522686"/>
            <a:ext cx="432048" cy="84298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086352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6" name="Flèche en arc 55"/>
          <p:cNvSpPr/>
          <p:nvPr/>
        </p:nvSpPr>
        <p:spPr>
          <a:xfrm rot="10800000" flipH="1">
            <a:off x="6588224" y="3536520"/>
            <a:ext cx="432048" cy="84298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086352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Un peu plus sur Zhao et al (2007)</a:t>
            </a:r>
            <a:endParaRPr lang="fr-FR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6018" y="1124744"/>
            <a:ext cx="397798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098562"/>
            <a:ext cx="4464496" cy="321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Vers un projet pour l’ANR ?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1268760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Objectifs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renforcer les échanges entre équipes (INRA, Inserm ..) impliquées dans les méthodologies pour la dissection des caractères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travailler en commun sur quelques questions ciblées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mettre de la graisse dans les moteurs</a:t>
            </a:r>
          </a:p>
          <a:p>
            <a:endParaRPr lang="fr-FR" sz="2000" dirty="0" smtClean="0"/>
          </a:p>
          <a:p>
            <a:r>
              <a:rPr lang="fr-FR" sz="2000" dirty="0" smtClean="0"/>
              <a:t>Questions scientifiques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Interactions </a:t>
            </a:r>
            <a:r>
              <a:rPr lang="fr-FR" sz="2000" dirty="0" smtClean="0"/>
              <a:t>(</a:t>
            </a:r>
            <a:r>
              <a:rPr lang="fr-FR" sz="2000" dirty="0" err="1" smtClean="0"/>
              <a:t>epistasie</a:t>
            </a:r>
            <a:r>
              <a:rPr lang="fr-FR" sz="2000" dirty="0" smtClean="0"/>
              <a:t>, </a:t>
            </a:r>
            <a:r>
              <a:rPr lang="fr-FR" sz="2000" dirty="0" err="1" smtClean="0"/>
              <a:t>pleiotropie</a:t>
            </a:r>
            <a:r>
              <a:rPr lang="fr-FR" sz="2000" dirty="0" smtClean="0"/>
              <a:t>, </a:t>
            </a:r>
            <a:r>
              <a:rPr lang="fr-FR" sz="2000" dirty="0" err="1" smtClean="0"/>
              <a:t>GxE</a:t>
            </a:r>
            <a:r>
              <a:rPr lang="fr-FR" sz="20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utilisation </a:t>
            </a:r>
            <a:r>
              <a:rPr lang="fr-FR" sz="2000" dirty="0" smtClean="0"/>
              <a:t>des séquences (imputation</a:t>
            </a:r>
            <a:r>
              <a:rPr lang="fr-FR" sz="2000" dirty="0" smtClean="0"/>
              <a:t>..)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association </a:t>
            </a:r>
            <a:r>
              <a:rPr lang="fr-FR" sz="2000" dirty="0" smtClean="0"/>
              <a:t>et transmission dans les pedigree </a:t>
            </a:r>
            <a:r>
              <a:rPr lang="fr-FR" sz="2000" dirty="0" smtClean="0"/>
              <a:t>complexes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phénotypes </a:t>
            </a:r>
            <a:r>
              <a:rPr lang="fr-FR" sz="2000" dirty="0" smtClean="0"/>
              <a:t>complexes (dynamiques, images ..) </a:t>
            </a:r>
            <a:br>
              <a:rPr lang="fr-FR" sz="2000" dirty="0" smtClean="0"/>
            </a:br>
            <a:endParaRPr lang="fr-FR" sz="2000" dirty="0" smtClean="0"/>
          </a:p>
          <a:p>
            <a:r>
              <a:rPr lang="fr-FR" sz="2000" dirty="0" smtClean="0"/>
              <a:t>Demandes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post doc ou thésards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séminaires, réunions, formations</a:t>
            </a:r>
          </a:p>
          <a:p>
            <a:pPr lvl="1">
              <a:buFont typeface="Wingdings" pitchFamily="2" charset="2"/>
              <a:buChar char="Ø"/>
            </a:pPr>
            <a:r>
              <a:rPr lang="fr-FR" sz="2000" dirty="0" smtClean="0"/>
              <a:t>	</a:t>
            </a:r>
            <a:r>
              <a:rPr lang="fr-FR" sz="2000" dirty="0" smtClean="0"/>
              <a:t>congrès, publications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s’y prendre ?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844824"/>
            <a:ext cx="9057095" cy="326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Quel appel à projets ? (ANR Blanc ? Appels spécifiques ? INRA-Inserm?)</a:t>
            </a:r>
          </a:p>
          <a:p>
            <a:endParaRPr lang="fr-FR" sz="2400" dirty="0" smtClean="0"/>
          </a:p>
          <a:p>
            <a:r>
              <a:rPr lang="fr-FR" sz="2400" dirty="0" smtClean="0"/>
              <a:t>Qui ? (équipes, chercheurs)</a:t>
            </a:r>
          </a:p>
          <a:p>
            <a:endParaRPr lang="fr-FR" sz="2400" dirty="0" smtClean="0"/>
          </a:p>
          <a:p>
            <a:r>
              <a:rPr lang="fr-FR" sz="2400" dirty="0" smtClean="0"/>
              <a:t>Quels sujets ?</a:t>
            </a:r>
          </a:p>
          <a:p>
            <a:endParaRPr lang="fr-FR" sz="2400" dirty="0" smtClean="0"/>
          </a:p>
          <a:p>
            <a:r>
              <a:rPr lang="fr-FR" sz="2400" dirty="0" smtClean="0"/>
              <a:t>Comment avancer dans la construction ?</a:t>
            </a:r>
          </a:p>
          <a:p>
            <a:endParaRPr lang="fr-FR" sz="20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avec flèche vers la droite 19"/>
          <p:cNvSpPr/>
          <p:nvPr/>
        </p:nvSpPr>
        <p:spPr>
          <a:xfrm>
            <a:off x="35496" y="3717032"/>
            <a:ext cx="5688632" cy="2952328"/>
          </a:xfrm>
          <a:prstGeom prst="rightArrowCallout">
            <a:avLst>
              <a:gd name="adj1" fmla="val 25000"/>
              <a:gd name="adj2" fmla="val 7559"/>
              <a:gd name="adj3" fmla="val 9965"/>
              <a:gd name="adj4" fmla="val 9016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Associations erronées dans les analyses sans précaution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744656" y="3667080"/>
            <a:ext cx="3291840" cy="300228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-684584" y="3717032"/>
            <a:ext cx="5835572" cy="29435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400" dirty="0" smtClean="0"/>
              <a:t>Hétérogénéités</a:t>
            </a:r>
          </a:p>
          <a:p>
            <a:pPr algn="ctr">
              <a:lnSpc>
                <a:spcPct val="200000"/>
              </a:lnSpc>
            </a:pPr>
            <a:r>
              <a:rPr lang="fr-FR" sz="2400" dirty="0" smtClean="0"/>
              <a:t>de milieu		génétiques</a:t>
            </a:r>
          </a:p>
          <a:p>
            <a:pPr algn="ctr">
              <a:lnSpc>
                <a:spcPct val="200000"/>
              </a:lnSpc>
            </a:pPr>
            <a:r>
              <a:rPr lang="fr-FR" sz="2400" dirty="0" smtClean="0"/>
              <a:t>		Sous populations		Familles</a:t>
            </a:r>
          </a:p>
          <a:p>
            <a:pPr algn="ctr">
              <a:lnSpc>
                <a:spcPct val="200000"/>
              </a:lnSpc>
            </a:pPr>
            <a:r>
              <a:rPr lang="fr-FR" sz="2400" dirty="0" smtClean="0"/>
              <a:t>	Mélangées	hybridées</a:t>
            </a:r>
            <a:r>
              <a:rPr lang="fr-FR" sz="2000" dirty="0" smtClean="0"/>
              <a:t>	</a:t>
            </a:r>
            <a:r>
              <a:rPr lang="fr-FR" dirty="0" smtClean="0"/>
              <a:t>		</a:t>
            </a:r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 rot="3780000">
            <a:off x="1864165" y="4342204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 rot="17820000" flipH="1">
            <a:off x="2540358" y="4339912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vers le bas 7"/>
          <p:cNvSpPr/>
          <p:nvPr/>
        </p:nvSpPr>
        <p:spPr>
          <a:xfrm rot="3780000">
            <a:off x="3232317" y="5086035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 rot="17820000" flipH="1">
            <a:off x="3908510" y="5083743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 rot="3780000">
            <a:off x="1576134" y="5806114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17820000" flipH="1">
            <a:off x="2252327" y="5803822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35696" y="1700808"/>
            <a:ext cx="4129465" cy="1466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400" dirty="0" smtClean="0"/>
              <a:t>Etude cas-témoin (relative </a:t>
            </a:r>
            <a:r>
              <a:rPr lang="fr-FR" sz="2400" dirty="0" err="1" smtClean="0"/>
              <a:t>risk</a:t>
            </a:r>
            <a:r>
              <a:rPr lang="fr-FR" sz="2400" dirty="0" smtClean="0"/>
              <a:t>) </a:t>
            </a:r>
            <a:endParaRPr lang="fr-FR" sz="2400" dirty="0"/>
          </a:p>
          <a:p>
            <a:pPr algn="ctr">
              <a:lnSpc>
                <a:spcPct val="200000"/>
              </a:lnSpc>
            </a:pPr>
            <a:r>
              <a:rPr lang="fr-FR" sz="2400" dirty="0" smtClean="0"/>
              <a:t>Régression simple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8629" y="1916832"/>
            <a:ext cx="1209675" cy="6000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2780928"/>
            <a:ext cx="1114425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Prendre en compte l’hétérogénéité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4258816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Structurer en familles				 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/>
          </a:p>
          <a:p>
            <a:pPr>
              <a:buNone/>
            </a:pPr>
            <a:endParaRPr lang="fr-FR" sz="2800" dirty="0"/>
          </a:p>
          <a:p>
            <a:pPr>
              <a:buNone/>
            </a:pPr>
            <a:r>
              <a:rPr lang="fr-FR" dirty="0" smtClean="0"/>
              <a:t>Corriger les cas -témoins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364088" y="4653136"/>
            <a:ext cx="26039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 smtClean="0"/>
              <a:t>Modifier  ou  étalonner</a:t>
            </a:r>
          </a:p>
          <a:p>
            <a:pPr algn="ctr"/>
            <a:r>
              <a:rPr lang="fr-FR" sz="2000" dirty="0" smtClean="0"/>
              <a:t>la statistique de test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488561" y="1916832"/>
            <a:ext cx="39229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 smtClean="0"/>
              <a:t>On construit la population</a:t>
            </a:r>
          </a:p>
          <a:p>
            <a:pPr algn="ctr"/>
            <a:r>
              <a:rPr lang="fr-FR" sz="2000" dirty="0" smtClean="0"/>
              <a:t>pour pouvoir raisonner </a:t>
            </a:r>
          </a:p>
          <a:p>
            <a:pPr algn="ctr"/>
            <a:r>
              <a:rPr lang="fr-FR" sz="2000" dirty="0" smtClean="0"/>
              <a:t>intra famille, donc</a:t>
            </a:r>
          </a:p>
          <a:p>
            <a:pPr algn="ctr"/>
            <a:r>
              <a:rPr lang="fr-FR" sz="2000" dirty="0" smtClean="0"/>
              <a:t>« toutes choses égales par ailleurs »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Prendre en compte l’hétérogénéité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4258816" cy="4525963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Structurer en familles				 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/>
          </a:p>
          <a:p>
            <a:pPr>
              <a:buNone/>
            </a:pPr>
            <a:endParaRPr lang="fr-FR" sz="2800" dirty="0"/>
          </a:p>
          <a:p>
            <a:pPr>
              <a:buNone/>
            </a:pPr>
            <a:r>
              <a:rPr lang="fr-FR" dirty="0" smtClean="0"/>
              <a:t>Corriger les cas -témoins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364088" y="4653136"/>
            <a:ext cx="26039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 smtClean="0"/>
              <a:t>Modifier  ou  étalonner</a:t>
            </a:r>
          </a:p>
          <a:p>
            <a:pPr algn="ctr"/>
            <a:r>
              <a:rPr lang="fr-FR" sz="2000" dirty="0" smtClean="0"/>
              <a:t>la statistique de test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488561" y="1916832"/>
            <a:ext cx="392293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 smtClean="0"/>
              <a:t>On construit la population</a:t>
            </a:r>
          </a:p>
          <a:p>
            <a:pPr algn="ctr"/>
            <a:r>
              <a:rPr lang="fr-FR" sz="2000" dirty="0" smtClean="0"/>
              <a:t>pour pouvoir raisonner </a:t>
            </a:r>
          </a:p>
          <a:p>
            <a:pPr algn="ctr"/>
            <a:r>
              <a:rPr lang="fr-FR" sz="2000" dirty="0" smtClean="0"/>
              <a:t>intra famille, donc</a:t>
            </a:r>
          </a:p>
          <a:p>
            <a:pPr algn="ctr"/>
            <a:r>
              <a:rPr lang="fr-FR" sz="2000" dirty="0" smtClean="0"/>
              <a:t>« toutes choses égales par ailleurs »</a:t>
            </a:r>
            <a:endParaRPr lang="fr-FR" sz="2000" dirty="0"/>
          </a:p>
        </p:txBody>
      </p:sp>
      <p:sp>
        <p:nvSpPr>
          <p:cNvPr id="6" name="Parchemin horizontal 5"/>
          <p:cNvSpPr/>
          <p:nvPr/>
        </p:nvSpPr>
        <p:spPr>
          <a:xfrm>
            <a:off x="971600" y="5517232"/>
            <a:ext cx="2448272" cy="1008112"/>
          </a:xfrm>
          <a:prstGeom prst="horizontalScroll">
            <a:avLst/>
          </a:prstGeom>
          <a:solidFill>
            <a:srgbClr val="FFCC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Exposé Françoise</a:t>
            </a:r>
            <a:endParaRPr lang="fr-F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Structurer en familles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123728" y="4077072"/>
            <a:ext cx="51125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r-FR" sz="2000" dirty="0" smtClean="0"/>
              <a:t>Phénotype</a:t>
            </a:r>
            <a:endParaRPr lang="fr-FR" sz="2000" dirty="0"/>
          </a:p>
          <a:p>
            <a:pPr algn="ctr">
              <a:lnSpc>
                <a:spcPct val="150000"/>
              </a:lnSpc>
              <a:buNone/>
            </a:pPr>
            <a:r>
              <a:rPr lang="fr-FR" sz="2000" dirty="0" smtClean="0"/>
              <a:t> 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000" dirty="0" smtClean="0"/>
              <a:t>Nombre d’allèles transmis par parents  M1M2</a:t>
            </a:r>
          </a:p>
          <a:p>
            <a:pPr algn="ctr">
              <a:lnSpc>
                <a:spcPct val="150000"/>
              </a:lnSpc>
              <a:buNone/>
            </a:pPr>
            <a:endParaRPr lang="fr-FR" sz="2000" dirty="0"/>
          </a:p>
          <a:p>
            <a:pPr algn="ctr">
              <a:lnSpc>
                <a:spcPct val="150000"/>
              </a:lnSpc>
              <a:buNone/>
            </a:pPr>
            <a:r>
              <a:rPr lang="fr-FR" sz="2800" dirty="0" smtClean="0"/>
              <a:t>QTDT			FBAT</a:t>
            </a:r>
          </a:p>
        </p:txBody>
      </p:sp>
      <p:sp>
        <p:nvSpPr>
          <p:cNvPr id="5" name="Double flèche verticale 4"/>
          <p:cNvSpPr/>
          <p:nvPr/>
        </p:nvSpPr>
        <p:spPr>
          <a:xfrm>
            <a:off x="4499992" y="4502155"/>
            <a:ext cx="144016" cy="648072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 rot="4380000">
            <a:off x="3949287" y="5319387"/>
            <a:ext cx="45719" cy="1008317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 rot="17220000" flipH="1">
            <a:off x="5140447" y="5327476"/>
            <a:ext cx="45719" cy="1008317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072721" y="4628415"/>
            <a:ext cx="1022075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2000" b="1" dirty="0" smtClean="0"/>
              <a:t>corréler</a:t>
            </a:r>
          </a:p>
        </p:txBody>
      </p:sp>
      <p:sp>
        <p:nvSpPr>
          <p:cNvPr id="33" name="Ellipse 32"/>
          <p:cNvSpPr/>
          <p:nvPr/>
        </p:nvSpPr>
        <p:spPr>
          <a:xfrm>
            <a:off x="827584" y="1268760"/>
            <a:ext cx="1224136" cy="122413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M1M2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2411760" y="1268760"/>
            <a:ext cx="1224136" cy="122413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M1M1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971600" y="2780928"/>
            <a:ext cx="1224136" cy="122413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M1M2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2267744" y="2780928"/>
            <a:ext cx="1224136" cy="122413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M1M1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1619672" y="2636912"/>
            <a:ext cx="122413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843808" y="2636912"/>
            <a:ext cx="1" cy="1543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2232231" y="1942549"/>
            <a:ext cx="1" cy="694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e 41"/>
          <p:cNvSpPr/>
          <p:nvPr/>
        </p:nvSpPr>
        <p:spPr>
          <a:xfrm>
            <a:off x="5508104" y="1484784"/>
            <a:ext cx="1008112" cy="1008112"/>
          </a:xfrm>
          <a:prstGeom prst="ellipse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M1M1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6804248" y="1484784"/>
            <a:ext cx="1008112" cy="10081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M2M2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5508104" y="2780928"/>
            <a:ext cx="1008112" cy="100811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M1M2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>
            <a:off x="6804248" y="2780928"/>
            <a:ext cx="1008112" cy="100811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M1M2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46" name="Connecteur droit 45"/>
          <p:cNvCxnSpPr/>
          <p:nvPr/>
        </p:nvCxnSpPr>
        <p:spPr>
          <a:xfrm>
            <a:off x="6012160" y="2636912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>
            <a:endCxn id="44" idx="0"/>
          </p:cNvCxnSpPr>
          <p:nvPr/>
        </p:nvCxnSpPr>
        <p:spPr>
          <a:xfrm>
            <a:off x="6012160" y="2636912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7308304" y="2636912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6660232" y="1988840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endCxn id="43" idx="2"/>
          </p:cNvCxnSpPr>
          <p:nvPr/>
        </p:nvCxnSpPr>
        <p:spPr>
          <a:xfrm>
            <a:off x="6516216" y="198884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1619671" y="2636912"/>
            <a:ext cx="1" cy="1543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2051720" y="1916832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520" y="1340768"/>
            <a:ext cx="423673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Dérivé du TDT de </a:t>
            </a:r>
            <a:r>
              <a:rPr lang="fr-FR" sz="2000" dirty="0" err="1" smtClean="0"/>
              <a:t>Spielman</a:t>
            </a:r>
            <a:r>
              <a:rPr lang="fr-FR" sz="2000" dirty="0" smtClean="0"/>
              <a:t> et al (1993)</a:t>
            </a:r>
          </a:p>
          <a:p>
            <a:r>
              <a:rPr lang="fr-FR" dirty="0" smtClean="0"/>
              <a:t>(mesure un déséquilibre de transmission</a:t>
            </a:r>
          </a:p>
          <a:p>
            <a:r>
              <a:rPr lang="fr-FR" dirty="0" smtClean="0"/>
              <a:t>par des parents  hétérozygotes A1A2)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644008" y="1556792"/>
            <a:ext cx="1440160" cy="72008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QTDT</a:t>
            </a:r>
            <a:endParaRPr lang="fr-FR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1412776"/>
            <a:ext cx="3000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628800"/>
            <a:ext cx="1224136" cy="5533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avec flèche vers la droite 15"/>
          <p:cNvSpPr/>
          <p:nvPr/>
        </p:nvSpPr>
        <p:spPr>
          <a:xfrm>
            <a:off x="611560" y="2996952"/>
            <a:ext cx="6264696" cy="1080120"/>
          </a:xfrm>
          <a:prstGeom prst="rightArrowCallout">
            <a:avLst>
              <a:gd name="adj1" fmla="val 12192"/>
              <a:gd name="adj2" fmla="val 13493"/>
              <a:gd name="adj3" fmla="val 31575"/>
              <a:gd name="adj4" fmla="val 9006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51520" y="1340768"/>
            <a:ext cx="423673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Dérivé du TDT de </a:t>
            </a:r>
            <a:r>
              <a:rPr lang="fr-FR" sz="2000" dirty="0" err="1" smtClean="0"/>
              <a:t>Spielman</a:t>
            </a:r>
            <a:r>
              <a:rPr lang="fr-FR" sz="2000" dirty="0" smtClean="0"/>
              <a:t> et al (1993)</a:t>
            </a:r>
          </a:p>
          <a:p>
            <a:r>
              <a:rPr lang="fr-FR" dirty="0" smtClean="0"/>
              <a:t>(mesure un déséquilibre de transmission</a:t>
            </a:r>
          </a:p>
          <a:p>
            <a:r>
              <a:rPr lang="fr-FR" dirty="0" smtClean="0"/>
              <a:t>par des parents  hétérozygotes A1A2)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644008" y="1556792"/>
            <a:ext cx="1440160" cy="72008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QTDT</a:t>
            </a:r>
            <a:endParaRPr lang="fr-FR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1412776"/>
            <a:ext cx="3000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628800"/>
            <a:ext cx="1224136" cy="5533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1763688" y="2996952"/>
            <a:ext cx="43423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= nombre observé d’allèles transmis aux cas </a:t>
            </a:r>
          </a:p>
          <a:p>
            <a:endParaRPr lang="fr-FR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/>
              <a:t>= nombre espéré si indépendance</a:t>
            </a:r>
          </a:p>
          <a:p>
            <a:endParaRPr lang="fr-FR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5674" y="3032464"/>
            <a:ext cx="1085850" cy="3048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429000"/>
            <a:ext cx="990600" cy="5619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4328" y="3230732"/>
            <a:ext cx="1781175" cy="63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4003</TotalTime>
  <Words>1350</Words>
  <Application>Microsoft Office PowerPoint</Application>
  <PresentationFormat>Affichage à l'écran (4:3)</PresentationFormat>
  <Paragraphs>401</Paragraphs>
  <Slides>35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Thème Office</vt:lpstr>
      <vt:lpstr>Structures génétiques  et analyse d’association</vt:lpstr>
      <vt:lpstr>Plan de la journée</vt:lpstr>
      <vt:lpstr>Introduction</vt:lpstr>
      <vt:lpstr>Associations erronées dans les analyses sans précaution</vt:lpstr>
      <vt:lpstr>Prendre en compte l’hétérogénéité</vt:lpstr>
      <vt:lpstr>Prendre en compte l’hétérogénéité</vt:lpstr>
      <vt:lpstr>Structurer en familles</vt:lpstr>
      <vt:lpstr>QTDT</vt:lpstr>
      <vt:lpstr>QTDT</vt:lpstr>
      <vt:lpstr>QTDT</vt:lpstr>
      <vt:lpstr>QTDT</vt:lpstr>
      <vt:lpstr>QTDT</vt:lpstr>
      <vt:lpstr>FBAT</vt:lpstr>
      <vt:lpstr>FBAT</vt:lpstr>
      <vt:lpstr>Corriger les cas -témoins </vt:lpstr>
      <vt:lpstr>Le contrôle génomique Devlin et Roeder (1999)   Bacalu et al (2002)</vt:lpstr>
      <vt:lpstr>Ajouter la transmission Meuwissen et al  (2002)</vt:lpstr>
      <vt:lpstr>Ajouter la transmission Meuwissen et al  (2002)</vt:lpstr>
      <vt:lpstr>Modéliser les structures </vt:lpstr>
      <vt:lpstr>Identifier les structures</vt:lpstr>
      <vt:lpstr>Identifier les structures</vt:lpstr>
      <vt:lpstr>Identifier les structures</vt:lpstr>
      <vt:lpstr>Identifier les structures</vt:lpstr>
      <vt:lpstr>Identifier les structures</vt:lpstr>
      <vt:lpstr>Identifier les structures</vt:lpstr>
      <vt:lpstr>Corriger pour les structures</vt:lpstr>
      <vt:lpstr>Corriger pour les structures</vt:lpstr>
      <vt:lpstr>Corriger pour les structures</vt:lpstr>
      <vt:lpstr>Autour du modèle mixte</vt:lpstr>
      <vt:lpstr>Autour du modèle mixte</vt:lpstr>
      <vt:lpstr>Un peu plus sur Zhao et al (2007)</vt:lpstr>
      <vt:lpstr>Merci de votre attention</vt:lpstr>
      <vt:lpstr>Diapositive 33</vt:lpstr>
      <vt:lpstr>Vers un projet pour l’ANR ?</vt:lpstr>
      <vt:lpstr>Comment s’y prendre 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génétiques  et analyse d’association</dc:title>
  <dc:creator>jmelsen</dc:creator>
  <cp:lastModifiedBy>jmelsen</cp:lastModifiedBy>
  <cp:revision>38</cp:revision>
  <dcterms:created xsi:type="dcterms:W3CDTF">2012-02-08T13:04:34Z</dcterms:created>
  <dcterms:modified xsi:type="dcterms:W3CDTF">2012-02-15T14:17:57Z</dcterms:modified>
</cp:coreProperties>
</file>